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4" r:id="rId5"/>
    <p:sldId id="265" r:id="rId6"/>
    <p:sldId id="258" r:id="rId7"/>
    <p:sldId id="261" r:id="rId8"/>
    <p:sldId id="260" r:id="rId9"/>
    <p:sldId id="266" r:id="rId10"/>
    <p:sldId id="263" r:id="rId11"/>
    <p:sldId id="269" r:id="rId12"/>
    <p:sldId id="268"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7" d="100"/>
          <a:sy n="107" d="100"/>
        </p:scale>
        <p:origin x="-10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ing and text">
    <p:spTree>
      <p:nvGrpSpPr>
        <p:cNvPr id="1" name=""/>
        <p:cNvGrpSpPr/>
        <p:nvPr/>
      </p:nvGrpSpPr>
      <p:grpSpPr>
        <a:xfrm>
          <a:off x="0" y="0"/>
          <a:ext cx="0" cy="0"/>
          <a:chOff x="0" y="0"/>
          <a:chExt cx="0" cy="0"/>
        </a:xfrm>
      </p:grpSpPr>
      <p:pic>
        <p:nvPicPr>
          <p:cNvPr id="8" name="Picture 7" descr="UniSA New Landscape blue_RGB.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73896" y="6356865"/>
            <a:ext cx="1711157" cy="430344"/>
          </a:xfrm>
          <a:prstGeom prst="rect">
            <a:avLst/>
          </a:prstGeom>
        </p:spPr>
      </p:pic>
    </p:spTree>
    <p:extLst>
      <p:ext uri="{BB962C8B-B14F-4D97-AF65-F5344CB8AC3E}">
        <p14:creationId xmlns:p14="http://schemas.microsoft.com/office/powerpoint/2010/main" val="1683099269"/>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1735560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224299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128201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34219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278669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224780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461332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228523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49365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390323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2C780-7EBA-44A7-8DDF-0D4DDECBCFAF}" type="datetimeFigureOut">
              <a:rPr lang="en-AU" smtClean="0"/>
              <a:t>27/05/2019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BD258D13-AFF4-4A75-A9F3-EB1E1AEF535E}" type="slidenum">
              <a:rPr lang="en-AU" smtClean="0"/>
              <a:t>‹#›</a:t>
            </a:fld>
            <a:endParaRPr lang="en-AU" dirty="0"/>
          </a:p>
        </p:txBody>
      </p:sp>
    </p:spTree>
    <p:extLst>
      <p:ext uri="{BB962C8B-B14F-4D97-AF65-F5344CB8AC3E}">
        <p14:creationId xmlns:p14="http://schemas.microsoft.com/office/powerpoint/2010/main" val="228020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2C780-7EBA-44A7-8DDF-0D4DDECBCFAF}" type="datetimeFigureOut">
              <a:rPr lang="en-AU" smtClean="0"/>
              <a:t>27/05/2019</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58D13-AFF4-4A75-A9F3-EB1E1AEF535E}" type="slidenum">
              <a:rPr lang="en-AU" smtClean="0"/>
              <a:t>‹#›</a:t>
            </a:fld>
            <a:endParaRPr lang="en-AU" dirty="0"/>
          </a:p>
        </p:txBody>
      </p:sp>
    </p:spTree>
    <p:extLst>
      <p:ext uri="{BB962C8B-B14F-4D97-AF65-F5344CB8AC3E}">
        <p14:creationId xmlns:p14="http://schemas.microsoft.com/office/powerpoint/2010/main" val="397599379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4719" y="1501848"/>
            <a:ext cx="6096000" cy="2244204"/>
          </a:xfrm>
          <a:prstGeom prst="rect">
            <a:avLst/>
          </a:prstGeom>
        </p:spPr>
        <p:txBody>
          <a:bodyPr>
            <a:spAutoFit/>
          </a:bodyPr>
          <a:lstStyle/>
          <a:p>
            <a:pPr algn="ctr">
              <a:lnSpc>
                <a:spcPct val="107000"/>
              </a:lnSpc>
              <a:spcAft>
                <a:spcPts val="800"/>
              </a:spcAft>
            </a:pPr>
            <a:r>
              <a:rPr lang="en-AU" sz="2800" b="1" dirty="0" smtClean="0">
                <a:effectLst/>
                <a:ea typeface="Calibri" panose="020F0502020204030204" pitchFamily="34" charset="0"/>
                <a:cs typeface="Times New Roman" panose="02020603050405020304" pitchFamily="18" charset="0"/>
              </a:rPr>
              <a:t>Sensors Special Interest Group</a:t>
            </a:r>
          </a:p>
          <a:p>
            <a:pPr algn="ctr">
              <a:lnSpc>
                <a:spcPct val="107000"/>
              </a:lnSpc>
              <a:spcAft>
                <a:spcPts val="800"/>
              </a:spcAft>
            </a:pPr>
            <a:r>
              <a:rPr lang="en-AU" sz="2800" b="1" dirty="0" smtClean="0">
                <a:ea typeface="Calibri" panose="020F0502020204030204" pitchFamily="34" charset="0"/>
                <a:cs typeface="Times New Roman" panose="02020603050405020304" pitchFamily="18" charset="0"/>
              </a:rPr>
              <a:t>2</a:t>
            </a:r>
            <a:r>
              <a:rPr lang="en-AU" sz="2800" b="1" baseline="30000" dirty="0" smtClean="0">
                <a:ea typeface="Calibri" panose="020F0502020204030204" pitchFamily="34" charset="0"/>
                <a:cs typeface="Times New Roman" panose="02020603050405020304" pitchFamily="18" charset="0"/>
              </a:rPr>
              <a:t>nd</a:t>
            </a:r>
            <a:r>
              <a:rPr lang="en-AU" sz="2800" b="1" dirty="0" smtClean="0">
                <a:ea typeface="Calibri" panose="020F0502020204030204" pitchFamily="34" charset="0"/>
                <a:cs typeface="Times New Roman" panose="02020603050405020304" pitchFamily="18" charset="0"/>
              </a:rPr>
              <a:t> Meeting</a:t>
            </a:r>
          </a:p>
          <a:p>
            <a:pPr algn="ctr">
              <a:lnSpc>
                <a:spcPct val="107000"/>
              </a:lnSpc>
              <a:spcAft>
                <a:spcPts val="800"/>
              </a:spcAft>
            </a:pPr>
            <a:r>
              <a:rPr lang="en-AU" sz="2800" b="1" dirty="0" smtClean="0">
                <a:effectLst/>
                <a:ea typeface="Calibri" panose="020F0502020204030204" pitchFamily="34" charset="0"/>
                <a:cs typeface="Times New Roman" panose="02020603050405020304" pitchFamily="18" charset="0"/>
              </a:rPr>
              <a:t>10/10/2018</a:t>
            </a:r>
            <a:endParaRPr lang="en-AU"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AU" sz="2800" b="1" dirty="0" smtClean="0">
                <a:effectLst/>
                <a:ea typeface="Calibri" panose="020F0502020204030204" pitchFamily="34" charset="0"/>
                <a:cs typeface="Times New Roman" panose="02020603050405020304" pitchFamily="18" charset="0"/>
              </a:rPr>
              <a:t> </a:t>
            </a:r>
            <a:endParaRPr lang="en-AU" sz="2800" dirty="0" smtClean="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755396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21" y="1147795"/>
            <a:ext cx="10206604" cy="3477875"/>
          </a:xfrm>
          <a:prstGeom prst="rect">
            <a:avLst/>
          </a:prstGeom>
        </p:spPr>
        <p:txBody>
          <a:bodyPr wrap="square">
            <a:spAutoFit/>
          </a:bodyPr>
          <a:lstStyle/>
          <a:p>
            <a:pPr marL="342900" lvl="0" indent="-342900">
              <a:spcBef>
                <a:spcPts val="600"/>
              </a:spcBef>
              <a:spcAft>
                <a:spcPts val="600"/>
              </a:spcAft>
              <a:buFont typeface="Arial" panose="020B0604020202020204" pitchFamily="34" charset="0"/>
              <a:buChar char="-"/>
            </a:pPr>
            <a:r>
              <a:rPr lang="en-AU" sz="2000" dirty="0">
                <a:ea typeface="Calibri" panose="020F0502020204030204" pitchFamily="34" charset="0"/>
                <a:cs typeface="Times New Roman" panose="02020603050405020304" pitchFamily="18" charset="0"/>
              </a:rPr>
              <a:t>Sensor Questionnaire:</a:t>
            </a:r>
          </a:p>
          <a:p>
            <a:pPr marL="742950" lvl="1" indent="-285750">
              <a:spcBef>
                <a:spcPts val="600"/>
              </a:spcBef>
              <a:spcAft>
                <a:spcPts val="600"/>
              </a:spcAft>
              <a:buFont typeface="Courier New" panose="02070309020205020404" pitchFamily="49" charset="0"/>
              <a:buChar char="o"/>
            </a:pPr>
            <a:r>
              <a:rPr lang="en-AU" sz="2000" dirty="0">
                <a:ea typeface="Calibri" panose="020F0502020204030204" pitchFamily="34" charset="0"/>
                <a:cs typeface="Times New Roman" panose="02020603050405020304" pitchFamily="18" charset="0"/>
              </a:rPr>
              <a:t>Where in the sensor systems value chain does your research operate?</a:t>
            </a:r>
          </a:p>
          <a:p>
            <a:pPr marL="742950" lvl="1" indent="-285750">
              <a:spcBef>
                <a:spcPts val="600"/>
              </a:spcBef>
              <a:spcAft>
                <a:spcPts val="600"/>
              </a:spcAft>
              <a:buFont typeface="Courier New" panose="02070309020205020404" pitchFamily="49" charset="0"/>
              <a:buChar char="o"/>
            </a:pPr>
            <a:r>
              <a:rPr lang="en-AU" sz="2000" dirty="0">
                <a:ea typeface="Calibri" panose="020F0502020204030204" pitchFamily="34" charset="0"/>
                <a:cs typeface="Times New Roman" panose="02020603050405020304" pitchFamily="18" charset="0"/>
              </a:rPr>
              <a:t>In which area(s) does your research operate?</a:t>
            </a:r>
          </a:p>
          <a:p>
            <a:pPr marL="742950" lvl="1" indent="-285750">
              <a:spcBef>
                <a:spcPts val="600"/>
              </a:spcBef>
              <a:spcAft>
                <a:spcPts val="600"/>
              </a:spcAft>
              <a:buFont typeface="Courier New" panose="02070309020205020404" pitchFamily="49" charset="0"/>
              <a:buChar char="o"/>
            </a:pPr>
            <a:r>
              <a:rPr lang="en-AU" sz="2000" dirty="0">
                <a:ea typeface="Calibri" panose="020F0502020204030204" pitchFamily="34" charset="0"/>
                <a:cs typeface="Times New Roman" panose="02020603050405020304" pitchFamily="18" charset="0"/>
              </a:rPr>
              <a:t>Describe the nature of your research and the role that sensors play in it</a:t>
            </a:r>
          </a:p>
          <a:p>
            <a:pPr marL="742950" lvl="1" indent="-285750">
              <a:spcBef>
                <a:spcPts val="600"/>
              </a:spcBef>
              <a:spcAft>
                <a:spcPts val="600"/>
              </a:spcAft>
              <a:buFont typeface="Courier New" panose="02070309020205020404" pitchFamily="49" charset="0"/>
              <a:buChar char="o"/>
            </a:pPr>
            <a:r>
              <a:rPr lang="en-AU" sz="2000" dirty="0">
                <a:ea typeface="Calibri" panose="020F0502020204030204" pitchFamily="34" charset="0"/>
                <a:cs typeface="Times New Roman" panose="02020603050405020304" pitchFamily="18" charset="0"/>
              </a:rPr>
              <a:t>Which industries are you currently involved in and which industries would you like to be involved in?</a:t>
            </a:r>
          </a:p>
          <a:p>
            <a:pPr marL="742950" lvl="1" indent="-285750">
              <a:spcBef>
                <a:spcPts val="600"/>
              </a:spcBef>
              <a:spcAft>
                <a:spcPts val="600"/>
              </a:spcAft>
              <a:buFont typeface="Courier New" panose="02070309020205020404" pitchFamily="49" charset="0"/>
              <a:buChar char="o"/>
            </a:pPr>
            <a:r>
              <a:rPr lang="en-AU" sz="2000" dirty="0">
                <a:ea typeface="Calibri" panose="020F0502020204030204" pitchFamily="34" charset="0"/>
                <a:cs typeface="Times New Roman" panose="02020603050405020304" pitchFamily="18" charset="0"/>
              </a:rPr>
              <a:t>Do you feel that your research could offer any activities or skills as services to others?</a:t>
            </a:r>
          </a:p>
          <a:p>
            <a:pPr marL="742950" lvl="1" indent="-285750">
              <a:spcBef>
                <a:spcPts val="600"/>
              </a:spcBef>
              <a:spcAft>
                <a:spcPts val="600"/>
              </a:spcAft>
              <a:buFont typeface="Courier New" panose="02070309020205020404" pitchFamily="49" charset="0"/>
              <a:buChar char="o"/>
            </a:pPr>
            <a:r>
              <a:rPr lang="en-AU" sz="2000" dirty="0">
                <a:ea typeface="Calibri" panose="020F0502020204030204" pitchFamily="34" charset="0"/>
                <a:cs typeface="Times New Roman" panose="02020603050405020304" pitchFamily="18" charset="0"/>
              </a:rPr>
              <a:t>What sort of support do you need to progress your research?</a:t>
            </a:r>
          </a:p>
        </p:txBody>
      </p:sp>
    </p:spTree>
    <p:extLst>
      <p:ext uri="{BB962C8B-B14F-4D97-AF65-F5344CB8AC3E}">
        <p14:creationId xmlns:p14="http://schemas.microsoft.com/office/powerpoint/2010/main" val="378319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48723" y="2077375"/>
            <a:ext cx="4643900" cy="1569660"/>
          </a:xfrm>
          <a:prstGeom prst="rect">
            <a:avLst/>
          </a:prstGeom>
          <a:noFill/>
        </p:spPr>
        <p:txBody>
          <a:bodyPr wrap="none" rtlCol="0">
            <a:spAutoFit/>
          </a:bodyPr>
          <a:lstStyle/>
          <a:p>
            <a:pPr algn="ctr"/>
            <a:r>
              <a:rPr lang="en-AU" sz="4800" dirty="0" smtClean="0"/>
              <a:t>Group Discussion </a:t>
            </a:r>
          </a:p>
          <a:p>
            <a:pPr algn="ctr"/>
            <a:r>
              <a:rPr lang="en-AU" sz="4800" dirty="0" smtClean="0"/>
              <a:t>3:30pm</a:t>
            </a:r>
            <a:endParaRPr lang="en-AU" sz="4800" dirty="0"/>
          </a:p>
        </p:txBody>
      </p:sp>
    </p:spTree>
    <p:extLst>
      <p:ext uri="{BB962C8B-B14F-4D97-AF65-F5344CB8AC3E}">
        <p14:creationId xmlns:p14="http://schemas.microsoft.com/office/powerpoint/2010/main" val="284461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3" y="1221890"/>
            <a:ext cx="9994284" cy="3108543"/>
          </a:xfrm>
          <a:prstGeom prst="rect">
            <a:avLst/>
          </a:prstGeom>
          <a:noFill/>
        </p:spPr>
        <p:txBody>
          <a:bodyPr wrap="square" rtlCol="0">
            <a:spAutoFit/>
          </a:bodyPr>
          <a:lstStyle/>
          <a:p>
            <a:pPr>
              <a:spcAft>
                <a:spcPts val="0"/>
              </a:spcAft>
            </a:pPr>
            <a:r>
              <a:rPr lang="en-AU" sz="2800" dirty="0"/>
              <a:t>Group Discussion:</a:t>
            </a:r>
          </a:p>
          <a:p>
            <a:pPr marL="457200" indent="-457200">
              <a:spcAft>
                <a:spcPts val="0"/>
              </a:spcAft>
              <a:buFont typeface="Arial" panose="020B0604020202020204" pitchFamily="34" charset="0"/>
              <a:buChar char="•"/>
            </a:pPr>
            <a:r>
              <a:rPr lang="en-AU" sz="2800" dirty="0" smtClean="0"/>
              <a:t>Identify </a:t>
            </a:r>
            <a:r>
              <a:rPr lang="en-AU" sz="2800" dirty="0"/>
              <a:t>researcher and technical interests and researchers for collaboration</a:t>
            </a:r>
          </a:p>
          <a:p>
            <a:pPr marL="457200" indent="-457200">
              <a:spcAft>
                <a:spcPts val="0"/>
              </a:spcAft>
              <a:buFont typeface="Arial" panose="020B0604020202020204" pitchFamily="34" charset="0"/>
              <a:buChar char="•"/>
            </a:pPr>
            <a:r>
              <a:rPr lang="en-AU" sz="2800" dirty="0" smtClean="0"/>
              <a:t>Align </a:t>
            </a:r>
            <a:r>
              <a:rPr lang="en-AU" sz="2800" dirty="0"/>
              <a:t>sensor research with UniSA research themes</a:t>
            </a:r>
          </a:p>
          <a:p>
            <a:pPr marL="457200" indent="-457200">
              <a:spcAft>
                <a:spcPts val="0"/>
              </a:spcAft>
              <a:buFont typeface="Arial" panose="020B0604020202020204" pitchFamily="34" charset="0"/>
              <a:buChar char="•"/>
            </a:pPr>
            <a:r>
              <a:rPr lang="en-AU" sz="2800" dirty="0" smtClean="0"/>
              <a:t>Determine </a:t>
            </a:r>
            <a:r>
              <a:rPr lang="en-AU" sz="2800" dirty="0"/>
              <a:t>the need for a newsletter</a:t>
            </a:r>
          </a:p>
          <a:p>
            <a:pPr marL="457200" indent="-457200">
              <a:spcAft>
                <a:spcPts val="0"/>
              </a:spcAft>
              <a:buFont typeface="Arial" panose="020B0604020202020204" pitchFamily="34" charset="0"/>
              <a:buChar char="•"/>
            </a:pPr>
            <a:r>
              <a:rPr lang="en-AU" sz="2800" dirty="0" smtClean="0"/>
              <a:t>Discuss </a:t>
            </a:r>
            <a:r>
              <a:rPr lang="en-AU" sz="2800" dirty="0"/>
              <a:t>what activities that are aligned with the group objectives (outlined in the strategy) and identify activities for 2018-2019.</a:t>
            </a:r>
            <a:endParaRPr lang="en-AU" sz="2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79184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0618" y="1347702"/>
            <a:ext cx="7989455" cy="3046988"/>
          </a:xfrm>
          <a:prstGeom prst="rect">
            <a:avLst/>
          </a:prstGeom>
          <a:noFill/>
        </p:spPr>
        <p:txBody>
          <a:bodyPr wrap="square" rtlCol="0">
            <a:spAutoFit/>
          </a:bodyPr>
          <a:lstStyle/>
          <a:p>
            <a:pPr algn="ctr">
              <a:spcAft>
                <a:spcPts val="0"/>
              </a:spcAft>
            </a:pPr>
            <a:r>
              <a:rPr lang="en-AU" sz="4800" dirty="0"/>
              <a:t>Break into small groups to answer </a:t>
            </a:r>
            <a:r>
              <a:rPr lang="en-AU" sz="4800" dirty="0" smtClean="0"/>
              <a:t>questionnaire</a:t>
            </a:r>
          </a:p>
          <a:p>
            <a:pPr algn="ctr">
              <a:spcAft>
                <a:spcPts val="0"/>
              </a:spcAft>
            </a:pPr>
            <a:endParaRPr lang="en-AU" sz="4800" dirty="0">
              <a:ea typeface="Calibri" panose="020F0502020204030204" pitchFamily="34" charset="0"/>
            </a:endParaRPr>
          </a:p>
          <a:p>
            <a:pPr algn="ctr"/>
            <a:r>
              <a:rPr lang="en-AU" sz="4800" dirty="0" smtClean="0"/>
              <a:t>4:10pm</a:t>
            </a:r>
            <a:endParaRPr lang="en-AU" sz="4800" dirty="0"/>
          </a:p>
        </p:txBody>
      </p:sp>
    </p:spTree>
    <p:extLst>
      <p:ext uri="{BB962C8B-B14F-4D97-AF65-F5344CB8AC3E}">
        <p14:creationId xmlns:p14="http://schemas.microsoft.com/office/powerpoint/2010/main" val="45416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5126" y="410709"/>
            <a:ext cx="9177556" cy="3751476"/>
          </a:xfrm>
          <a:prstGeom prst="rect">
            <a:avLst/>
          </a:prstGeom>
        </p:spPr>
        <p:txBody>
          <a:bodyPr wrap="square">
            <a:spAutoFit/>
          </a:bodyPr>
          <a:lstStyle/>
          <a:p>
            <a:pPr lvl="0">
              <a:lnSpc>
                <a:spcPct val="107000"/>
              </a:lnSpc>
              <a:spcAft>
                <a:spcPts val="800"/>
              </a:spcAft>
            </a:pPr>
            <a:r>
              <a:rPr lang="en-AU" sz="2400" b="1" dirty="0" smtClean="0">
                <a:effectLst/>
                <a:ea typeface="Calibri" panose="020F0502020204030204" pitchFamily="34" charset="0"/>
                <a:cs typeface="Times New Roman" panose="02020603050405020304" pitchFamily="18" charset="0"/>
              </a:rPr>
              <a:t>Background</a:t>
            </a:r>
            <a:endParaRPr lang="en-AU" sz="2400" dirty="0" smtClean="0">
              <a:effectLst/>
              <a:ea typeface="Calibri" panose="020F0502020204030204" pitchFamily="34" charset="0"/>
              <a:cs typeface="Times New Roman" panose="02020603050405020304" pitchFamily="18" charset="0"/>
            </a:endParaRPr>
          </a:p>
          <a:p>
            <a:pPr>
              <a:lnSpc>
                <a:spcPct val="107000"/>
              </a:lnSpc>
              <a:spcAft>
                <a:spcPts val="0"/>
              </a:spcAft>
            </a:pPr>
            <a:r>
              <a:rPr lang="en-AU" sz="2400" dirty="0" smtClean="0">
                <a:effectLst/>
                <a:ea typeface="Calibri" panose="020F0502020204030204" pitchFamily="34" charset="0"/>
                <a:cs typeface="Times New Roman" panose="02020603050405020304" pitchFamily="18" charset="0"/>
              </a:rPr>
              <a:t> </a:t>
            </a:r>
          </a:p>
          <a:p>
            <a:pPr algn="just">
              <a:lnSpc>
                <a:spcPct val="107000"/>
              </a:lnSpc>
              <a:spcAft>
                <a:spcPts val="0"/>
              </a:spcAft>
            </a:pPr>
            <a:r>
              <a:rPr lang="en-AU" sz="2400" dirty="0" smtClean="0">
                <a:effectLst/>
                <a:ea typeface="Calibri" panose="020F0502020204030204" pitchFamily="34" charset="0"/>
                <a:cs typeface="Times New Roman" panose="02020603050405020304" pitchFamily="18" charset="0"/>
              </a:rPr>
              <a:t>The Sensors Special Interest </a:t>
            </a:r>
            <a:r>
              <a:rPr lang="en-AU" sz="2400" dirty="0" smtClean="0">
                <a:effectLst/>
                <a:ea typeface="Calibri" panose="020F0502020204030204" pitchFamily="34" charset="0"/>
                <a:cs typeface="Times New Roman" panose="02020603050405020304" pitchFamily="18" charset="0"/>
              </a:rPr>
              <a:t>Group (SSIG), </a:t>
            </a:r>
            <a:r>
              <a:rPr lang="en-AU" sz="2400" dirty="0" smtClean="0">
                <a:effectLst/>
                <a:ea typeface="Calibri" panose="020F0502020204030204" pitchFamily="34" charset="0"/>
                <a:cs typeface="Times New Roman" panose="02020603050405020304" pitchFamily="18" charset="0"/>
              </a:rPr>
              <a:t>e</a:t>
            </a:r>
            <a:r>
              <a:rPr lang="en-US" sz="2400" dirty="0" smtClean="0">
                <a:effectLst/>
                <a:ea typeface="Times New Roman" panose="02020603050405020304" pitchFamily="18" charset="0"/>
                <a:cs typeface="Times New Roman" panose="02020603050405020304" pitchFamily="18" charset="0"/>
              </a:rPr>
              <a:t>stablished in 2017, by Professor Christopher Saint and Professor Chris Chow, will provide strategic direction and leadership to ensure there is a mechanism to maximize </a:t>
            </a:r>
            <a:r>
              <a:rPr lang="en-US" sz="2400" dirty="0" err="1" smtClean="0">
                <a:effectLst/>
                <a:ea typeface="Times New Roman" panose="02020603050405020304" pitchFamily="18" charset="0"/>
                <a:cs typeface="Times New Roman" panose="02020603050405020304" pitchFamily="18" charset="0"/>
              </a:rPr>
              <a:t>UniSAs</a:t>
            </a:r>
            <a:r>
              <a:rPr lang="en-US" sz="2400" dirty="0" smtClean="0">
                <a:effectLst/>
                <a:ea typeface="Times New Roman" panose="02020603050405020304" pitchFamily="18" charset="0"/>
                <a:cs typeface="Times New Roman" panose="02020603050405020304" pitchFamily="18" charset="0"/>
              </a:rPr>
              <a:t> profile in the area of sensor development.</a:t>
            </a:r>
            <a:endParaRPr lang="en-AU" sz="2400" dirty="0" smtClean="0">
              <a:effectLst/>
              <a:ea typeface="Calibri" panose="020F0502020204030204" pitchFamily="34" charset="0"/>
              <a:cs typeface="Times New Roman" panose="02020603050405020304" pitchFamily="18" charset="0"/>
            </a:endParaRPr>
          </a:p>
          <a:p>
            <a:pPr algn="just">
              <a:lnSpc>
                <a:spcPct val="107000"/>
              </a:lnSpc>
              <a:spcAft>
                <a:spcPts val="0"/>
              </a:spcAft>
            </a:pPr>
            <a:r>
              <a:rPr lang="en-AU" sz="2400" dirty="0" smtClean="0">
                <a:effectLst/>
                <a:ea typeface="Calibri" panose="020F0502020204030204" pitchFamily="34" charset="0"/>
                <a:cs typeface="Times New Roman" panose="02020603050405020304" pitchFamily="18" charset="0"/>
              </a:rPr>
              <a:t> </a:t>
            </a:r>
          </a:p>
          <a:p>
            <a:pPr algn="just">
              <a:lnSpc>
                <a:spcPct val="107000"/>
              </a:lnSpc>
              <a:spcAft>
                <a:spcPts val="0"/>
              </a:spcAft>
            </a:pPr>
            <a:r>
              <a:rPr lang="en-AU" sz="2400" dirty="0" smtClean="0">
                <a:effectLst/>
                <a:ea typeface="Calibri" panose="020F0502020204030204" pitchFamily="34" charset="0"/>
                <a:cs typeface="Times New Roman" panose="02020603050405020304" pitchFamily="18" charset="0"/>
              </a:rPr>
              <a:t>Membership includes UniSA Researchers in all disciplines, other University Researchers and industry members. </a:t>
            </a:r>
            <a:endParaRPr lang="en-AU"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1831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1639" y="1145798"/>
            <a:ext cx="9728433" cy="2463367"/>
          </a:xfrm>
          <a:prstGeom prst="rect">
            <a:avLst/>
          </a:prstGeom>
        </p:spPr>
        <p:txBody>
          <a:bodyPr wrap="square">
            <a:spAutoFit/>
          </a:bodyPr>
          <a:lstStyle/>
          <a:p>
            <a:pPr lvl="0">
              <a:lnSpc>
                <a:spcPct val="107000"/>
              </a:lnSpc>
              <a:spcAft>
                <a:spcPts val="0"/>
              </a:spcAft>
            </a:pPr>
            <a:r>
              <a:rPr lang="en-AU" sz="2400" b="1" dirty="0" smtClean="0">
                <a:effectLst/>
                <a:ea typeface="Calibri" panose="020F0502020204030204" pitchFamily="34" charset="0"/>
                <a:cs typeface="Times New Roman" panose="02020603050405020304" pitchFamily="18" charset="0"/>
              </a:rPr>
              <a:t>Purpose of this meeting</a:t>
            </a:r>
            <a:endParaRPr lang="en-AU" sz="2400" dirty="0" smtClean="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AU" sz="2400" dirty="0" smtClean="0">
                <a:ea typeface="Calibri" panose="020F0502020204030204" pitchFamily="34" charset="0"/>
                <a:cs typeface="Times New Roman" panose="02020603050405020304" pitchFamily="18" charset="0"/>
              </a:rPr>
              <a:t>International S</a:t>
            </a:r>
            <a:r>
              <a:rPr lang="en-AU" sz="2400" dirty="0" smtClean="0">
                <a:effectLst/>
                <a:ea typeface="Calibri" panose="020F0502020204030204" pitchFamily="34" charset="0"/>
                <a:cs typeface="Times New Roman" panose="02020603050405020304" pitchFamily="18" charset="0"/>
              </a:rPr>
              <a:t>peaker – Dr Margaret McCaul, Team Leader, Research Fellow, National Centre for Sensor Research, Dublin City University</a:t>
            </a:r>
          </a:p>
          <a:p>
            <a:pPr marL="342900" lvl="0" indent="-342900">
              <a:lnSpc>
                <a:spcPct val="107000"/>
              </a:lnSpc>
              <a:spcAft>
                <a:spcPts val="0"/>
              </a:spcAft>
              <a:buFont typeface="Arial" panose="020B0604020202020204" pitchFamily="34" charset="0"/>
              <a:buChar char="-"/>
            </a:pPr>
            <a:r>
              <a:rPr lang="en-AU" sz="2400" dirty="0" smtClean="0">
                <a:ea typeface="Calibri" panose="020F0502020204030204" pitchFamily="34" charset="0"/>
                <a:cs typeface="Times New Roman" panose="02020603050405020304" pitchFamily="18" charset="0"/>
              </a:rPr>
              <a:t>UniSA Speaker – Dr Dario </a:t>
            </a:r>
            <a:r>
              <a:rPr lang="en-AU" sz="2400" dirty="0" err="1" smtClean="0">
                <a:ea typeface="Calibri" panose="020F0502020204030204" pitchFamily="34" charset="0"/>
                <a:cs typeface="Times New Roman" panose="02020603050405020304" pitchFamily="18" charset="0"/>
              </a:rPr>
              <a:t>Arrura</a:t>
            </a:r>
            <a:r>
              <a:rPr lang="en-AU" sz="2400" dirty="0" smtClean="0">
                <a:ea typeface="Calibri" panose="020F0502020204030204" pitchFamily="34" charset="0"/>
                <a:cs typeface="Times New Roman" panose="02020603050405020304" pitchFamily="18" charset="0"/>
              </a:rPr>
              <a:t>, Foundation Fellow, Future Industries Institute. Talk title:  Research at Separation Science Group</a:t>
            </a:r>
            <a:endParaRPr lang="en-AU" sz="2400" dirty="0" smtClean="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Help to develop the strategy of the SSIG</a:t>
            </a:r>
          </a:p>
        </p:txBody>
      </p:sp>
    </p:spTree>
    <p:extLst>
      <p:ext uri="{BB962C8B-B14F-4D97-AF65-F5344CB8AC3E}">
        <p14:creationId xmlns:p14="http://schemas.microsoft.com/office/powerpoint/2010/main" val="391209088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71106262"/>
              </p:ext>
            </p:extLst>
          </p:nvPr>
        </p:nvGraphicFramePr>
        <p:xfrm>
          <a:off x="704674" y="142613"/>
          <a:ext cx="7442590" cy="6486955"/>
        </p:xfrm>
        <a:graphic>
          <a:graphicData uri="http://schemas.openxmlformats.org/drawingml/2006/table">
            <a:tbl>
              <a:tblPr firstRow="1" firstCol="1" bandRow="1">
                <a:tableStyleId>{5C22544A-7EE6-4342-B048-85BDC9FD1C3A}</a:tableStyleId>
              </a:tblPr>
              <a:tblGrid>
                <a:gridCol w="699698"/>
                <a:gridCol w="6742892"/>
              </a:tblGrid>
              <a:tr h="1529671">
                <a:tc gridSpan="2">
                  <a:txBody>
                    <a:bodyPr/>
                    <a:lstStyle/>
                    <a:p>
                      <a:pPr algn="ctr">
                        <a:spcAft>
                          <a:spcPts val="0"/>
                        </a:spcAft>
                      </a:pPr>
                      <a:r>
                        <a:rPr lang="en-AU" sz="1800" dirty="0">
                          <a:effectLst/>
                        </a:rPr>
                        <a:t> </a:t>
                      </a:r>
                    </a:p>
                    <a:p>
                      <a:pPr algn="ctr">
                        <a:spcAft>
                          <a:spcPts val="0"/>
                        </a:spcAft>
                      </a:pPr>
                      <a:r>
                        <a:rPr lang="en-AU" sz="1800" dirty="0">
                          <a:effectLst/>
                        </a:rPr>
                        <a:t>AGENDA</a:t>
                      </a:r>
                    </a:p>
                    <a:p>
                      <a:pPr algn="ctr">
                        <a:spcAft>
                          <a:spcPts val="0"/>
                        </a:spcAft>
                      </a:pPr>
                      <a:r>
                        <a:rPr lang="en-AU" sz="1800" dirty="0">
                          <a:effectLst/>
                        </a:rPr>
                        <a:t>2</a:t>
                      </a:r>
                      <a:r>
                        <a:rPr lang="en-AU" sz="1800" baseline="30000" dirty="0">
                          <a:effectLst/>
                        </a:rPr>
                        <a:t>nd</a:t>
                      </a:r>
                      <a:r>
                        <a:rPr lang="en-AU" sz="1800" dirty="0">
                          <a:effectLst/>
                        </a:rPr>
                        <a:t> meeting of the Sensors Special Interest Group   -   Wednesday 10 October  2pm-5.30pm</a:t>
                      </a:r>
                    </a:p>
                    <a:p>
                      <a:pPr algn="ctr">
                        <a:spcAft>
                          <a:spcPts val="0"/>
                        </a:spcAft>
                      </a:pPr>
                      <a:r>
                        <a:rPr lang="en-AU" sz="1800" dirty="0">
                          <a:effectLst/>
                        </a:rPr>
                        <a:t>UniSA, City West Campus, </a:t>
                      </a:r>
                      <a:r>
                        <a:rPr lang="en-AU" sz="1800" dirty="0" err="1">
                          <a:effectLst/>
                        </a:rPr>
                        <a:t>Pridham</a:t>
                      </a:r>
                      <a:r>
                        <a:rPr lang="en-AU" sz="1800" dirty="0">
                          <a:effectLst/>
                        </a:rPr>
                        <a:t> Hall, Room PH2-10</a:t>
                      </a:r>
                    </a:p>
                    <a:p>
                      <a:pPr algn="ctr">
                        <a:spcAft>
                          <a:spcPts val="0"/>
                        </a:spcAft>
                      </a:pPr>
                      <a:r>
                        <a:rPr lang="en-AU" sz="1800" dirty="0">
                          <a:effectLst/>
                        </a:rPr>
                        <a:t> </a:t>
                      </a:r>
                      <a:endParaRPr lang="en-AU" sz="1800" dirty="0">
                        <a:effectLst/>
                        <a:latin typeface="Times New Roman" panose="02020603050405020304" pitchFamily="18" charset="0"/>
                        <a:ea typeface="Calibri" panose="020F0502020204030204" pitchFamily="34" charset="0"/>
                      </a:endParaRPr>
                    </a:p>
                  </a:txBody>
                  <a:tcPr marL="68465" marR="68465" marT="0" marB="0"/>
                </a:tc>
                <a:tc hMerge="1">
                  <a:txBody>
                    <a:bodyPr/>
                    <a:lstStyle/>
                    <a:p>
                      <a:endParaRPr lang="en-AU"/>
                    </a:p>
                  </a:txBody>
                  <a:tcPr/>
                </a:tc>
              </a:tr>
              <a:tr h="262229">
                <a:tc>
                  <a:txBody>
                    <a:bodyPr/>
                    <a:lstStyle/>
                    <a:p>
                      <a:pPr algn="ctr">
                        <a:spcAft>
                          <a:spcPts val="0"/>
                        </a:spcAft>
                      </a:pPr>
                      <a:r>
                        <a:rPr lang="en-AU" sz="1800">
                          <a:effectLst/>
                        </a:rPr>
                        <a:t>#</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a:effectLst/>
                        </a:rPr>
                        <a:t>Item</a:t>
                      </a:r>
                      <a:endParaRPr lang="en-AU" sz="1800">
                        <a:effectLst/>
                        <a:latin typeface="Times New Roman" panose="02020603050405020304" pitchFamily="18" charset="0"/>
                        <a:ea typeface="Calibri" panose="020F0502020204030204" pitchFamily="34" charset="0"/>
                      </a:endParaRPr>
                    </a:p>
                  </a:txBody>
                  <a:tcPr marL="68465" marR="68465" marT="0" marB="0"/>
                </a:tc>
              </a:tr>
              <a:tr h="262229">
                <a:tc>
                  <a:txBody>
                    <a:bodyPr/>
                    <a:lstStyle/>
                    <a:p>
                      <a:pPr algn="ctr">
                        <a:spcAft>
                          <a:spcPts val="0"/>
                        </a:spcAft>
                      </a:pPr>
                      <a:r>
                        <a:rPr lang="en-AU" sz="1800">
                          <a:effectLst/>
                        </a:rPr>
                        <a:t>1</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a:effectLst/>
                        </a:rPr>
                        <a:t>Welcome by Professor Chris Saint </a:t>
                      </a:r>
                      <a:endParaRPr lang="en-AU" sz="1800">
                        <a:effectLst/>
                        <a:latin typeface="Times New Roman" panose="02020603050405020304" pitchFamily="18" charset="0"/>
                        <a:ea typeface="Calibri" panose="020F0502020204030204" pitchFamily="34" charset="0"/>
                      </a:endParaRPr>
                    </a:p>
                  </a:txBody>
                  <a:tcPr marL="68465" marR="68465" marT="0" marB="0"/>
                </a:tc>
              </a:tr>
              <a:tr h="786688">
                <a:tc>
                  <a:txBody>
                    <a:bodyPr/>
                    <a:lstStyle/>
                    <a:p>
                      <a:pPr algn="ctr">
                        <a:spcAft>
                          <a:spcPts val="0"/>
                        </a:spcAft>
                      </a:pPr>
                      <a:r>
                        <a:rPr lang="en-AU" sz="1800">
                          <a:effectLst/>
                        </a:rPr>
                        <a:t>2</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a:effectLst/>
                        </a:rPr>
                        <a:t>Presentations:</a:t>
                      </a:r>
                    </a:p>
                    <a:p>
                      <a:pPr>
                        <a:spcAft>
                          <a:spcPts val="0"/>
                        </a:spcAft>
                      </a:pPr>
                      <a:r>
                        <a:rPr lang="en-AU" sz="1800">
                          <a:effectLst/>
                        </a:rPr>
                        <a:t>Dr Margaret McCaul – Dublin City University</a:t>
                      </a:r>
                    </a:p>
                    <a:p>
                      <a:pPr>
                        <a:spcAft>
                          <a:spcPts val="0"/>
                        </a:spcAft>
                      </a:pPr>
                      <a:r>
                        <a:rPr lang="en-AU" sz="1800">
                          <a:effectLst/>
                        </a:rPr>
                        <a:t>Dr Dario Arrua - UniSA</a:t>
                      </a:r>
                      <a:endParaRPr lang="en-AU" sz="1800">
                        <a:effectLst/>
                        <a:latin typeface="Times New Roman" panose="02020603050405020304" pitchFamily="18" charset="0"/>
                        <a:ea typeface="Calibri" panose="020F0502020204030204" pitchFamily="34" charset="0"/>
                      </a:endParaRPr>
                    </a:p>
                  </a:txBody>
                  <a:tcPr marL="68465" marR="68465" marT="0" marB="0"/>
                </a:tc>
              </a:tr>
              <a:tr h="524459">
                <a:tc>
                  <a:txBody>
                    <a:bodyPr/>
                    <a:lstStyle/>
                    <a:p>
                      <a:pPr algn="ctr">
                        <a:spcAft>
                          <a:spcPts val="0"/>
                        </a:spcAft>
                      </a:pPr>
                      <a:r>
                        <a:rPr lang="en-AU" sz="1800">
                          <a:effectLst/>
                        </a:rPr>
                        <a:t>3</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dirty="0">
                          <a:effectLst/>
                        </a:rPr>
                        <a:t>Strategy (Presentation) and Terms of Reference (see attached draft) discussion – Professor Chris Chow</a:t>
                      </a:r>
                      <a:endParaRPr lang="en-AU" sz="1800" dirty="0">
                        <a:effectLst/>
                        <a:latin typeface="Times New Roman" panose="02020603050405020304" pitchFamily="18" charset="0"/>
                        <a:ea typeface="Calibri" panose="020F0502020204030204" pitchFamily="34" charset="0"/>
                      </a:endParaRPr>
                    </a:p>
                  </a:txBody>
                  <a:tcPr marL="68465" marR="68465" marT="0" marB="0"/>
                </a:tc>
              </a:tr>
              <a:tr h="2097835">
                <a:tc>
                  <a:txBody>
                    <a:bodyPr/>
                    <a:lstStyle/>
                    <a:p>
                      <a:pPr algn="ctr">
                        <a:spcAft>
                          <a:spcPts val="0"/>
                        </a:spcAft>
                      </a:pPr>
                      <a:r>
                        <a:rPr lang="en-AU" sz="1800">
                          <a:effectLst/>
                        </a:rPr>
                        <a:t>4</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dirty="0">
                          <a:effectLst/>
                        </a:rPr>
                        <a:t>Group Discussion:</a:t>
                      </a:r>
                    </a:p>
                    <a:p>
                      <a:pPr>
                        <a:spcAft>
                          <a:spcPts val="0"/>
                        </a:spcAft>
                      </a:pPr>
                      <a:r>
                        <a:rPr lang="en-AU" sz="1800" dirty="0">
                          <a:effectLst/>
                        </a:rPr>
                        <a:t>-Identify researcher and technical interests and researchers for collaboration</a:t>
                      </a:r>
                    </a:p>
                    <a:p>
                      <a:pPr>
                        <a:spcAft>
                          <a:spcPts val="0"/>
                        </a:spcAft>
                      </a:pPr>
                      <a:r>
                        <a:rPr lang="en-AU" sz="1800" dirty="0">
                          <a:effectLst/>
                        </a:rPr>
                        <a:t>-Align sensor research with UniSA research themes</a:t>
                      </a:r>
                    </a:p>
                    <a:p>
                      <a:pPr>
                        <a:spcAft>
                          <a:spcPts val="0"/>
                        </a:spcAft>
                      </a:pPr>
                      <a:r>
                        <a:rPr lang="en-AU" sz="1800" dirty="0">
                          <a:effectLst/>
                        </a:rPr>
                        <a:t>-Determine the need for a newsletter</a:t>
                      </a:r>
                    </a:p>
                    <a:p>
                      <a:pPr>
                        <a:spcAft>
                          <a:spcPts val="0"/>
                        </a:spcAft>
                      </a:pPr>
                      <a:r>
                        <a:rPr lang="en-AU" sz="1800" dirty="0">
                          <a:effectLst/>
                        </a:rPr>
                        <a:t>-Discuss what activities that are aligned with the group objectives (outlined in the strategy) and identify activities for 2018-2019.</a:t>
                      </a:r>
                      <a:endParaRPr lang="en-AU" sz="1800" dirty="0">
                        <a:effectLst/>
                        <a:latin typeface="Times New Roman" panose="02020603050405020304" pitchFamily="18" charset="0"/>
                        <a:ea typeface="Calibri" panose="020F0502020204030204" pitchFamily="34" charset="0"/>
                      </a:endParaRPr>
                    </a:p>
                  </a:txBody>
                  <a:tcPr marL="68465" marR="68465" marT="0" marB="0"/>
                </a:tc>
              </a:tr>
              <a:tr h="262229">
                <a:tc>
                  <a:txBody>
                    <a:bodyPr/>
                    <a:lstStyle/>
                    <a:p>
                      <a:pPr algn="ctr">
                        <a:spcAft>
                          <a:spcPts val="0"/>
                        </a:spcAft>
                      </a:pPr>
                      <a:r>
                        <a:rPr lang="en-AU" sz="1800">
                          <a:effectLst/>
                        </a:rPr>
                        <a:t>5</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dirty="0">
                          <a:effectLst/>
                        </a:rPr>
                        <a:t>Break into small groups to answer questionnaire</a:t>
                      </a:r>
                      <a:endParaRPr lang="en-AU" sz="1800" dirty="0">
                        <a:effectLst/>
                        <a:latin typeface="Times New Roman" panose="02020603050405020304" pitchFamily="18" charset="0"/>
                        <a:ea typeface="Calibri" panose="020F0502020204030204" pitchFamily="34" charset="0"/>
                      </a:endParaRPr>
                    </a:p>
                  </a:txBody>
                  <a:tcPr marL="68465" marR="68465" marT="0" marB="0"/>
                </a:tc>
              </a:tr>
              <a:tr h="262229">
                <a:tc>
                  <a:txBody>
                    <a:bodyPr/>
                    <a:lstStyle/>
                    <a:p>
                      <a:pPr algn="ctr">
                        <a:spcAft>
                          <a:spcPts val="0"/>
                        </a:spcAft>
                      </a:pPr>
                      <a:r>
                        <a:rPr lang="en-AU" sz="1800">
                          <a:effectLst/>
                        </a:rPr>
                        <a:t>6</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a:effectLst/>
                        </a:rPr>
                        <a:t>Drinks, nibbles and networking </a:t>
                      </a:r>
                      <a:endParaRPr lang="en-AU" sz="1800">
                        <a:effectLst/>
                        <a:latin typeface="Times New Roman" panose="02020603050405020304" pitchFamily="18" charset="0"/>
                        <a:ea typeface="Calibri" panose="020F0502020204030204" pitchFamily="34" charset="0"/>
                      </a:endParaRPr>
                    </a:p>
                  </a:txBody>
                  <a:tcPr marL="68465" marR="68465" marT="0" marB="0"/>
                </a:tc>
              </a:tr>
              <a:tr h="262229">
                <a:tc>
                  <a:txBody>
                    <a:bodyPr/>
                    <a:lstStyle/>
                    <a:p>
                      <a:pPr algn="ctr">
                        <a:spcAft>
                          <a:spcPts val="0"/>
                        </a:spcAft>
                      </a:pPr>
                      <a:r>
                        <a:rPr lang="en-AU" sz="1800">
                          <a:effectLst/>
                        </a:rPr>
                        <a:t> </a:t>
                      </a:r>
                      <a:endParaRPr lang="en-AU" sz="1800">
                        <a:effectLst/>
                        <a:latin typeface="Times New Roman" panose="02020603050405020304" pitchFamily="18" charset="0"/>
                        <a:ea typeface="Calibri" panose="020F0502020204030204" pitchFamily="34" charset="0"/>
                      </a:endParaRPr>
                    </a:p>
                  </a:txBody>
                  <a:tcPr marL="68465" marR="68465" marT="0" marB="0"/>
                </a:tc>
                <a:tc>
                  <a:txBody>
                    <a:bodyPr/>
                    <a:lstStyle/>
                    <a:p>
                      <a:pPr>
                        <a:spcAft>
                          <a:spcPts val="0"/>
                        </a:spcAft>
                      </a:pPr>
                      <a:r>
                        <a:rPr lang="en-AU" sz="1800" dirty="0">
                          <a:effectLst/>
                        </a:rPr>
                        <a:t>Session Close</a:t>
                      </a:r>
                      <a:endParaRPr lang="en-AU" sz="1800" dirty="0">
                        <a:effectLst/>
                        <a:latin typeface="Times New Roman" panose="02020603050405020304" pitchFamily="18" charset="0"/>
                        <a:ea typeface="Calibri" panose="020F0502020204030204" pitchFamily="34" charset="0"/>
                      </a:endParaRPr>
                    </a:p>
                  </a:txBody>
                  <a:tcPr marL="68465" marR="68465" marT="0" marB="0"/>
                </a:tc>
              </a:tr>
            </a:tbl>
          </a:graphicData>
        </a:graphic>
      </p:graphicFrame>
    </p:spTree>
    <p:extLst>
      <p:ext uri="{BB962C8B-B14F-4D97-AF65-F5344CB8AC3E}">
        <p14:creationId xmlns:p14="http://schemas.microsoft.com/office/powerpoint/2010/main" val="424657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7028" y="2397047"/>
            <a:ext cx="4888839" cy="954107"/>
          </a:xfrm>
          <a:prstGeom prst="rect">
            <a:avLst/>
          </a:prstGeom>
        </p:spPr>
        <p:txBody>
          <a:bodyPr wrap="none">
            <a:spAutoFit/>
          </a:bodyPr>
          <a:lstStyle/>
          <a:p>
            <a:r>
              <a:rPr lang="en-AU" sz="2800" dirty="0" smtClean="0"/>
              <a:t>Strategy and </a:t>
            </a:r>
            <a:r>
              <a:rPr lang="en-AU" sz="2800" dirty="0"/>
              <a:t>Terms of </a:t>
            </a:r>
            <a:r>
              <a:rPr lang="en-AU" sz="2800" dirty="0" smtClean="0"/>
              <a:t>Reference</a:t>
            </a:r>
          </a:p>
          <a:p>
            <a:pPr algn="ctr"/>
            <a:r>
              <a:rPr lang="en-AU" sz="2800" dirty="0" smtClean="0"/>
              <a:t>Discussion </a:t>
            </a:r>
            <a:endParaRPr lang="en-AU" sz="2800" dirty="0"/>
          </a:p>
        </p:txBody>
      </p:sp>
      <p:sp>
        <p:nvSpPr>
          <p:cNvPr id="5" name="Rectangle 4"/>
          <p:cNvSpPr/>
          <p:nvPr/>
        </p:nvSpPr>
        <p:spPr>
          <a:xfrm>
            <a:off x="3607028" y="734733"/>
            <a:ext cx="4709495" cy="532903"/>
          </a:xfrm>
          <a:prstGeom prst="rect">
            <a:avLst/>
          </a:prstGeom>
        </p:spPr>
        <p:txBody>
          <a:bodyPr wrap="none">
            <a:spAutoFit/>
          </a:bodyPr>
          <a:lstStyle/>
          <a:p>
            <a:pPr algn="ctr">
              <a:lnSpc>
                <a:spcPct val="107000"/>
              </a:lnSpc>
              <a:spcAft>
                <a:spcPts val="800"/>
              </a:spcAft>
            </a:pPr>
            <a:r>
              <a:rPr lang="en-AU" sz="2800" b="1" dirty="0">
                <a:ea typeface="Calibri" panose="020F0502020204030204" pitchFamily="34" charset="0"/>
                <a:cs typeface="Times New Roman" panose="02020603050405020304" pitchFamily="18" charset="0"/>
              </a:rPr>
              <a:t>Sensors Special Interest Group</a:t>
            </a:r>
          </a:p>
        </p:txBody>
      </p:sp>
    </p:spTree>
    <p:extLst>
      <p:ext uri="{BB962C8B-B14F-4D97-AF65-F5344CB8AC3E}">
        <p14:creationId xmlns:p14="http://schemas.microsoft.com/office/powerpoint/2010/main" val="2930687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5619" y="812346"/>
            <a:ext cx="9535486" cy="4093428"/>
          </a:xfrm>
          <a:prstGeom prst="rect">
            <a:avLst/>
          </a:prstGeom>
        </p:spPr>
        <p:txBody>
          <a:bodyPr wrap="square">
            <a:spAutoFit/>
          </a:bodyPr>
          <a:lstStyle/>
          <a:p>
            <a:pPr lvl="0" algn="just">
              <a:spcBef>
                <a:spcPts val="600"/>
              </a:spcBef>
              <a:spcAft>
                <a:spcPts val="600"/>
              </a:spcAft>
            </a:pPr>
            <a:r>
              <a:rPr lang="en-AU" sz="2000" b="1" dirty="0" smtClean="0">
                <a:effectLst/>
                <a:ea typeface="Calibri" panose="020F0502020204030204" pitchFamily="34" charset="0"/>
                <a:cs typeface="Times New Roman" panose="02020603050405020304" pitchFamily="18" charset="0"/>
              </a:rPr>
              <a:t>Aims</a:t>
            </a:r>
            <a:endParaRPr lang="en-AU" sz="2000" dirty="0" smtClean="0">
              <a:effectLst/>
              <a:ea typeface="Calibri" panose="020F0502020204030204" pitchFamily="34" charset="0"/>
              <a:cs typeface="Times New Roman" panose="02020603050405020304" pitchFamily="18" charset="0"/>
            </a:endParaRPr>
          </a:p>
          <a:p>
            <a:pPr algn="just">
              <a:spcBef>
                <a:spcPts val="600"/>
              </a:spcBef>
              <a:spcAft>
                <a:spcPts val="600"/>
              </a:spcAft>
              <a:tabLst>
                <a:tab pos="540385" algn="l"/>
                <a:tab pos="457200" algn="l"/>
              </a:tabLst>
            </a:pPr>
            <a:r>
              <a:rPr lang="en-US" sz="2000" b="0" spc="40" dirty="0" smtClean="0">
                <a:effectLst/>
                <a:ea typeface="Times New Roman" panose="02020603050405020304" pitchFamily="18" charset="0"/>
                <a:cs typeface="Helvetica" panose="020B0604020202020204" pitchFamily="34" charset="0"/>
              </a:rPr>
              <a:t>The Sensor Special Group (SSG) aims to facilitate </a:t>
            </a:r>
            <a:r>
              <a:rPr lang="en-US" sz="2000" b="1" spc="40" dirty="0" smtClean="0">
                <a:effectLst/>
                <a:ea typeface="Times New Roman" panose="02020603050405020304" pitchFamily="18" charset="0"/>
                <a:cs typeface="Helvetica" panose="020B0604020202020204" pitchFamily="34" charset="0"/>
              </a:rPr>
              <a:t>collaboration and knowledge sharing </a:t>
            </a:r>
            <a:r>
              <a:rPr lang="en-US" sz="2000" b="0" spc="40" dirty="0" smtClean="0">
                <a:effectLst/>
                <a:ea typeface="Times New Roman" panose="02020603050405020304" pitchFamily="18" charset="0"/>
                <a:cs typeface="Helvetica" panose="020B0604020202020204" pitchFamily="34" charset="0"/>
              </a:rPr>
              <a:t>by providing opportunities to connect researchers working in all disciplines with the purpose of facilitating </a:t>
            </a:r>
            <a:r>
              <a:rPr lang="en-US" sz="2000" b="1" spc="40" dirty="0" smtClean="0">
                <a:effectLst/>
                <a:ea typeface="Times New Roman" panose="02020603050405020304" pitchFamily="18" charset="0"/>
                <a:cs typeface="Helvetica" panose="020B0604020202020204" pitchFamily="34" charset="0"/>
              </a:rPr>
              <a:t>transfer of knowledge </a:t>
            </a:r>
            <a:r>
              <a:rPr lang="en-US" sz="2000" b="0" spc="40" dirty="0" smtClean="0">
                <a:effectLst/>
                <a:ea typeface="Times New Roman" panose="02020603050405020304" pitchFamily="18" charset="0"/>
                <a:cs typeface="Helvetica" panose="020B0604020202020204" pitchFamily="34" charset="0"/>
              </a:rPr>
              <a:t>(industry sensor application trends) through </a:t>
            </a:r>
            <a:r>
              <a:rPr lang="en-US" sz="2000" b="1" spc="40" dirty="0" smtClean="0">
                <a:effectLst/>
                <a:ea typeface="Times New Roman" panose="02020603050405020304" pitchFamily="18" charset="0"/>
                <a:cs typeface="Helvetica" panose="020B0604020202020204" pitchFamily="34" charset="0"/>
              </a:rPr>
              <a:t>face to face meetings </a:t>
            </a:r>
            <a:r>
              <a:rPr lang="en-US" sz="2000" b="0" spc="40" dirty="0" smtClean="0">
                <a:effectLst/>
                <a:ea typeface="Times New Roman" panose="02020603050405020304" pitchFamily="18" charset="0"/>
                <a:cs typeface="Helvetica" panose="020B0604020202020204" pitchFamily="34" charset="0"/>
              </a:rPr>
              <a:t>and influencing development through learning opportunities (</a:t>
            </a:r>
            <a:r>
              <a:rPr lang="en-US" sz="2000" b="1" spc="40" dirty="0" smtClean="0">
                <a:effectLst/>
                <a:ea typeface="Times New Roman" panose="02020603050405020304" pitchFamily="18" charset="0"/>
                <a:cs typeface="Helvetica" panose="020B0604020202020204" pitchFamily="34" charset="0"/>
              </a:rPr>
              <a:t>seminars</a:t>
            </a:r>
            <a:r>
              <a:rPr lang="en-US" sz="2000" b="0" spc="40" dirty="0" smtClean="0">
                <a:effectLst/>
                <a:ea typeface="Times New Roman" panose="02020603050405020304" pitchFamily="18" charset="0"/>
                <a:cs typeface="Helvetica" panose="020B0604020202020204" pitchFamily="34" charset="0"/>
              </a:rPr>
              <a:t>) and perhaps with resources allow, </a:t>
            </a:r>
            <a:r>
              <a:rPr lang="en-US" sz="2000" b="1" spc="40" dirty="0" smtClean="0">
                <a:effectLst/>
                <a:ea typeface="Times New Roman" panose="02020603050405020304" pitchFamily="18" charset="0"/>
                <a:cs typeface="Helvetica" panose="020B0604020202020204" pitchFamily="34" charset="0"/>
              </a:rPr>
              <a:t>online discussion groups</a:t>
            </a:r>
            <a:r>
              <a:rPr lang="en-US" sz="2000" b="0" spc="40" dirty="0" smtClean="0">
                <a:effectLst/>
                <a:ea typeface="Times New Roman" panose="02020603050405020304" pitchFamily="18" charset="0"/>
                <a:cs typeface="Helvetica" panose="020B0604020202020204" pitchFamily="34" charset="0"/>
              </a:rPr>
              <a:t>.</a:t>
            </a:r>
            <a:endParaRPr lang="en-AU" sz="2000" dirty="0" smtClean="0">
              <a:effectLst/>
              <a:ea typeface="Times New Roman" panose="02020603050405020304" pitchFamily="18" charset="0"/>
              <a:cs typeface="Times New Roman" panose="02020603050405020304" pitchFamily="18" charset="0"/>
            </a:endParaRPr>
          </a:p>
          <a:p>
            <a:pPr algn="just">
              <a:spcBef>
                <a:spcPts val="600"/>
              </a:spcBef>
              <a:spcAft>
                <a:spcPts val="600"/>
              </a:spcAft>
              <a:tabLst>
                <a:tab pos="540385" algn="l"/>
                <a:tab pos="457200" algn="l"/>
              </a:tabLst>
            </a:pPr>
            <a:r>
              <a:rPr lang="en-US" sz="2000" b="0" spc="40" dirty="0" smtClean="0">
                <a:effectLst/>
                <a:ea typeface="Times New Roman" panose="02020603050405020304" pitchFamily="18" charset="0"/>
                <a:cs typeface="Helvetica" panose="020B0604020202020204" pitchFamily="34" charset="0"/>
              </a:rPr>
              <a:t>The special group will benefit its members by </a:t>
            </a:r>
            <a:r>
              <a:rPr lang="en-US" sz="2000" b="1" spc="40" dirty="0" smtClean="0">
                <a:effectLst/>
                <a:ea typeface="Times New Roman" panose="02020603050405020304" pitchFamily="18" charset="0"/>
                <a:cs typeface="Helvetica" panose="020B0604020202020204" pitchFamily="34" charset="0"/>
              </a:rPr>
              <a:t>raising awareness </a:t>
            </a:r>
            <a:r>
              <a:rPr lang="en-US" sz="2000" b="0" spc="40" dirty="0" smtClean="0">
                <a:effectLst/>
                <a:ea typeface="Times New Roman" panose="02020603050405020304" pitchFamily="18" charset="0"/>
                <a:cs typeface="Helvetica" panose="020B0604020202020204" pitchFamily="34" charset="0"/>
              </a:rPr>
              <a:t>of advances and projects in the </a:t>
            </a:r>
            <a:r>
              <a:rPr lang="en-US" sz="2000" b="1" spc="40" dirty="0" smtClean="0">
                <a:effectLst/>
                <a:ea typeface="Times New Roman" panose="02020603050405020304" pitchFamily="18" charset="0"/>
                <a:cs typeface="Helvetica" panose="020B0604020202020204" pitchFamily="34" charset="0"/>
              </a:rPr>
              <a:t>sensor development </a:t>
            </a:r>
            <a:r>
              <a:rPr lang="en-US" sz="2000" b="0" spc="40" dirty="0" smtClean="0">
                <a:effectLst/>
                <a:ea typeface="Times New Roman" panose="02020603050405020304" pitchFamily="18" charset="0"/>
                <a:cs typeface="Helvetica" panose="020B0604020202020204" pitchFamily="34" charset="0"/>
              </a:rPr>
              <a:t>and </a:t>
            </a:r>
            <a:r>
              <a:rPr lang="en-US" sz="2000" b="1" spc="40" dirty="0" smtClean="0">
                <a:effectLst/>
                <a:ea typeface="Times New Roman" panose="02020603050405020304" pitchFamily="18" charset="0"/>
                <a:cs typeface="Helvetica" panose="020B0604020202020204" pitchFamily="34" charset="0"/>
              </a:rPr>
              <a:t>application areas</a:t>
            </a:r>
            <a:r>
              <a:rPr lang="en-US" sz="2000" b="0" spc="40" dirty="0" smtClean="0">
                <a:effectLst/>
                <a:ea typeface="Times New Roman" panose="02020603050405020304" pitchFamily="18" charset="0"/>
                <a:cs typeface="Helvetica" panose="020B0604020202020204" pitchFamily="34" charset="0"/>
              </a:rPr>
              <a:t>. It is also assisting in building a strong connected </a:t>
            </a:r>
            <a:r>
              <a:rPr lang="en-US" sz="2000" b="1" spc="40" dirty="0" smtClean="0">
                <a:effectLst/>
                <a:ea typeface="Times New Roman" panose="02020603050405020304" pitchFamily="18" charset="0"/>
                <a:cs typeface="Helvetica" panose="020B0604020202020204" pitchFamily="34" charset="0"/>
              </a:rPr>
              <a:t>network</a:t>
            </a:r>
            <a:r>
              <a:rPr lang="en-US" sz="2000" b="0" spc="40" dirty="0" smtClean="0">
                <a:effectLst/>
                <a:ea typeface="Times New Roman" panose="02020603050405020304" pitchFamily="18" charset="0"/>
                <a:cs typeface="Helvetica" panose="020B0604020202020204" pitchFamily="34" charset="0"/>
              </a:rPr>
              <a:t> of researchers in the sensor field with the </a:t>
            </a:r>
            <a:r>
              <a:rPr lang="en-US" sz="2000" b="1" spc="40" dirty="0" smtClean="0">
                <a:effectLst/>
                <a:ea typeface="Times New Roman" panose="02020603050405020304" pitchFamily="18" charset="0"/>
                <a:cs typeface="Helvetica" panose="020B0604020202020204" pitchFamily="34" charset="0"/>
              </a:rPr>
              <a:t>industry</a:t>
            </a:r>
            <a:r>
              <a:rPr lang="en-US" sz="2000" b="0" spc="40" dirty="0" smtClean="0">
                <a:effectLst/>
                <a:ea typeface="Times New Roman" panose="02020603050405020304" pitchFamily="18" charset="0"/>
                <a:cs typeface="Helvetica" panose="020B0604020202020204" pitchFamily="34" charset="0"/>
              </a:rPr>
              <a:t>. Members will then be able to tap into information and projects in the industry that are relevant for the work they do in their own research field with the knowledge that they are following a standard best practice. </a:t>
            </a:r>
          </a:p>
        </p:txBody>
      </p:sp>
    </p:spTree>
    <p:extLst>
      <p:ext uri="{BB962C8B-B14F-4D97-AF65-F5344CB8AC3E}">
        <p14:creationId xmlns:p14="http://schemas.microsoft.com/office/powerpoint/2010/main" val="32501236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5309" y="675282"/>
            <a:ext cx="9728433" cy="4442435"/>
          </a:xfrm>
          <a:prstGeom prst="rect">
            <a:avLst/>
          </a:prstGeom>
        </p:spPr>
        <p:txBody>
          <a:bodyPr wrap="square">
            <a:spAutoFit/>
          </a:bodyPr>
          <a:lstStyle/>
          <a:p>
            <a:pPr lvl="0">
              <a:lnSpc>
                <a:spcPct val="107000"/>
              </a:lnSpc>
              <a:spcAft>
                <a:spcPts val="0"/>
              </a:spcAft>
            </a:pPr>
            <a:r>
              <a:rPr lang="en-AU" sz="2400" b="1" dirty="0" smtClean="0">
                <a:effectLst/>
                <a:ea typeface="Calibri" panose="020F0502020204030204" pitchFamily="34" charset="0"/>
                <a:cs typeface="Times New Roman" panose="02020603050405020304" pitchFamily="18" charset="0"/>
              </a:rPr>
              <a:t>Purpose of this meeting</a:t>
            </a:r>
            <a:endParaRPr lang="en-AU" sz="2400" dirty="0" smtClean="0">
              <a:effectLst/>
              <a:ea typeface="Calibri" panose="020F0502020204030204" pitchFamily="34" charset="0"/>
              <a:cs typeface="Times New Roman" panose="02020603050405020304" pitchFamily="18" charset="0"/>
            </a:endParaRP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Help to develop the </a:t>
            </a:r>
            <a:r>
              <a:rPr lang="en-AU" sz="2400" b="1" dirty="0" smtClean="0">
                <a:effectLst/>
                <a:ea typeface="Calibri" panose="020F0502020204030204" pitchFamily="34" charset="0"/>
                <a:cs typeface="Times New Roman" panose="02020603050405020304" pitchFamily="18" charset="0"/>
              </a:rPr>
              <a:t>strategy</a:t>
            </a:r>
            <a:r>
              <a:rPr lang="en-AU" sz="2400" dirty="0" smtClean="0">
                <a:effectLst/>
                <a:ea typeface="Calibri" panose="020F0502020204030204" pitchFamily="34" charset="0"/>
                <a:cs typeface="Times New Roman" panose="02020603050405020304" pitchFamily="18" charset="0"/>
              </a:rPr>
              <a:t> of the SSIG</a:t>
            </a: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Identify sensor researchers willing to collaborate </a:t>
            </a: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Align sensor research with our University research themes </a:t>
            </a: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Help to identify our research and technical interests</a:t>
            </a: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Determine the need for a newsletter</a:t>
            </a: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Discuss what activities that are aligned with one or more of the objectives above, that the group like to be organised?  </a:t>
            </a:r>
          </a:p>
          <a:p>
            <a:pPr marL="342900" lvl="0" indent="-342900">
              <a:spcBef>
                <a:spcPts val="600"/>
              </a:spcBef>
              <a:spcAft>
                <a:spcPts val="600"/>
              </a:spcAft>
              <a:buFont typeface="Arial" panose="020B0604020202020204" pitchFamily="34" charset="0"/>
              <a:buChar char="-"/>
            </a:pPr>
            <a:r>
              <a:rPr lang="en-AU" sz="2400" dirty="0" smtClean="0">
                <a:effectLst/>
                <a:ea typeface="Calibri" panose="020F0502020204030204" pitchFamily="34" charset="0"/>
                <a:cs typeface="Times New Roman" panose="02020603050405020304" pitchFamily="18" charset="0"/>
              </a:rPr>
              <a:t>Identify the activities for 2018-2019</a:t>
            </a:r>
          </a:p>
        </p:txBody>
      </p:sp>
    </p:spTree>
    <p:extLst>
      <p:ext uri="{BB962C8B-B14F-4D97-AF65-F5344CB8AC3E}">
        <p14:creationId xmlns:p14="http://schemas.microsoft.com/office/powerpoint/2010/main" val="2843068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149" y="834162"/>
            <a:ext cx="8369417" cy="4033605"/>
          </a:xfrm>
          <a:prstGeom prst="rect">
            <a:avLst/>
          </a:prstGeom>
        </p:spPr>
        <p:txBody>
          <a:bodyPr wrap="square">
            <a:spAutoFit/>
          </a:bodyPr>
          <a:lstStyle/>
          <a:p>
            <a:pPr lvl="0">
              <a:lnSpc>
                <a:spcPct val="107000"/>
              </a:lnSpc>
              <a:spcAft>
                <a:spcPts val="800"/>
              </a:spcAft>
            </a:pPr>
            <a:r>
              <a:rPr lang="en-AU" sz="2400" b="1" dirty="0" smtClean="0">
                <a:effectLst/>
                <a:ea typeface="Calibri" panose="020F0502020204030204" pitchFamily="34" charset="0"/>
                <a:cs typeface="Times New Roman" panose="02020603050405020304" pitchFamily="18" charset="0"/>
              </a:rPr>
              <a:t>Objectives</a:t>
            </a:r>
            <a:endParaRPr lang="en-AU" sz="2400" dirty="0" smtClean="0">
              <a:effectLst/>
              <a:ea typeface="Calibri" panose="020F0502020204030204" pitchFamily="34" charset="0"/>
              <a:cs typeface="Times New Roman" panose="02020603050405020304" pitchFamily="18" charset="0"/>
            </a:endParaRPr>
          </a:p>
          <a:p>
            <a:pPr marL="457200" indent="-457200">
              <a:lnSpc>
                <a:spcPct val="107000"/>
              </a:lnSpc>
              <a:spcBef>
                <a:spcPts val="200"/>
              </a:spcBef>
              <a:spcAft>
                <a:spcPts val="200"/>
              </a:spcAft>
              <a:buFont typeface="+mj-lt"/>
              <a:buAutoNum type="arabicPeriod"/>
            </a:pPr>
            <a:r>
              <a:rPr lang="en-AU" sz="2400" dirty="0" smtClean="0">
                <a:effectLst/>
                <a:ea typeface="Calibri" panose="020F0502020204030204" pitchFamily="34" charset="0"/>
                <a:cs typeface="Times New Roman" panose="02020603050405020304" pitchFamily="18" charset="0"/>
              </a:rPr>
              <a:t>Engaging members to share news in the sensor field</a:t>
            </a:r>
          </a:p>
          <a:p>
            <a:pPr marL="457200" indent="-457200">
              <a:lnSpc>
                <a:spcPct val="107000"/>
              </a:lnSpc>
              <a:spcBef>
                <a:spcPts val="200"/>
              </a:spcBef>
              <a:spcAft>
                <a:spcPts val="200"/>
              </a:spcAft>
              <a:buFont typeface="+mj-lt"/>
              <a:buAutoNum type="arabicPeriod"/>
            </a:pPr>
            <a:r>
              <a:rPr lang="en-AU" sz="2400" dirty="0" smtClean="0">
                <a:effectLst/>
                <a:ea typeface="Calibri" panose="020F0502020204030204" pitchFamily="34" charset="0"/>
                <a:cs typeface="Times New Roman" panose="02020603050405020304" pitchFamily="18" charset="0"/>
              </a:rPr>
              <a:t>Identifying industry champion as member to represent the sector as a trusted voice</a:t>
            </a:r>
          </a:p>
          <a:p>
            <a:pPr marL="457200" indent="-457200">
              <a:lnSpc>
                <a:spcPct val="107000"/>
              </a:lnSpc>
              <a:spcBef>
                <a:spcPts val="200"/>
              </a:spcBef>
              <a:spcAft>
                <a:spcPts val="200"/>
              </a:spcAft>
              <a:buFont typeface="+mj-lt"/>
              <a:buAutoNum type="arabicPeriod"/>
            </a:pPr>
            <a:r>
              <a:rPr lang="en-AU" sz="2400" dirty="0" smtClean="0">
                <a:effectLst/>
                <a:ea typeface="Calibri" panose="020F0502020204030204" pitchFamily="34" charset="0"/>
                <a:cs typeface="Times New Roman" panose="02020603050405020304" pitchFamily="18" charset="0"/>
              </a:rPr>
              <a:t>Extending our reach to more industry sections</a:t>
            </a:r>
          </a:p>
          <a:p>
            <a:pPr marL="457200" indent="-457200">
              <a:lnSpc>
                <a:spcPct val="107000"/>
              </a:lnSpc>
              <a:spcBef>
                <a:spcPts val="200"/>
              </a:spcBef>
              <a:spcAft>
                <a:spcPts val="200"/>
              </a:spcAft>
              <a:buFont typeface="+mj-lt"/>
              <a:buAutoNum type="arabicPeriod"/>
            </a:pPr>
            <a:r>
              <a:rPr lang="en-AU" sz="2400" dirty="0" smtClean="0">
                <a:effectLst/>
                <a:ea typeface="Calibri" panose="020F0502020204030204" pitchFamily="34" charset="0"/>
                <a:cs typeface="Times New Roman" panose="02020603050405020304" pitchFamily="18" charset="0"/>
              </a:rPr>
              <a:t>Building knowledge and skills in the sensing field to a particular sector</a:t>
            </a:r>
          </a:p>
          <a:p>
            <a:pPr marL="457200" indent="-457200">
              <a:lnSpc>
                <a:spcPct val="107000"/>
              </a:lnSpc>
              <a:spcBef>
                <a:spcPts val="200"/>
              </a:spcBef>
              <a:spcAft>
                <a:spcPts val="200"/>
              </a:spcAft>
              <a:buFont typeface="+mj-lt"/>
              <a:buAutoNum type="arabicPeriod"/>
            </a:pPr>
            <a:r>
              <a:rPr lang="en-AU" sz="2400" dirty="0" smtClean="0">
                <a:effectLst/>
                <a:ea typeface="Calibri" panose="020F0502020204030204" pitchFamily="34" charset="0"/>
                <a:cs typeface="Times New Roman" panose="02020603050405020304" pitchFamily="18" charset="0"/>
              </a:rPr>
              <a:t>Closer collaboration of researchers and industry members</a:t>
            </a:r>
          </a:p>
          <a:p>
            <a:pPr>
              <a:lnSpc>
                <a:spcPct val="107000"/>
              </a:lnSpc>
              <a:spcBef>
                <a:spcPts val="200"/>
              </a:spcBef>
              <a:spcAft>
                <a:spcPts val="200"/>
              </a:spcAft>
            </a:pPr>
            <a:endParaRPr lang="en-AU"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4572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nsor Systems Flow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019" y="279732"/>
            <a:ext cx="8387140" cy="617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73389" y="91956"/>
            <a:ext cx="2266198" cy="375552"/>
          </a:xfrm>
          <a:prstGeom prst="rect">
            <a:avLst/>
          </a:prstGeom>
        </p:spPr>
        <p:txBody>
          <a:bodyPr wrap="none">
            <a:spAutoFit/>
          </a:bodyPr>
          <a:lstStyle/>
          <a:p>
            <a:pPr lvl="0">
              <a:lnSpc>
                <a:spcPct val="107000"/>
              </a:lnSpc>
              <a:spcAft>
                <a:spcPts val="0"/>
              </a:spcAft>
            </a:pPr>
            <a:r>
              <a:rPr lang="en-AU" dirty="0">
                <a:ea typeface="Calibri" panose="020F0502020204030204" pitchFamily="34" charset="0"/>
                <a:cs typeface="Times New Roman" panose="02020603050405020304" pitchFamily="18" charset="0"/>
              </a:rPr>
              <a:t>Sensor Questionnaire:</a:t>
            </a:r>
          </a:p>
        </p:txBody>
      </p:sp>
    </p:spTree>
    <p:extLst>
      <p:ext uri="{BB962C8B-B14F-4D97-AF65-F5344CB8AC3E}">
        <p14:creationId xmlns:p14="http://schemas.microsoft.com/office/powerpoint/2010/main" val="884753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591</Words>
  <Application>Microsoft Office PowerPoint</Application>
  <PresentationFormat>Custom</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Chow</dc:creator>
  <cp:lastModifiedBy>University of South Australia</cp:lastModifiedBy>
  <cp:revision>27</cp:revision>
  <dcterms:created xsi:type="dcterms:W3CDTF">2018-10-04T23:04:31Z</dcterms:created>
  <dcterms:modified xsi:type="dcterms:W3CDTF">2019-05-27T02:24:31Z</dcterms:modified>
</cp:coreProperties>
</file>