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6" r:id="rId4"/>
    <p:sldId id="264" r:id="rId5"/>
    <p:sldId id="300" r:id="rId6"/>
    <p:sldId id="297" r:id="rId7"/>
    <p:sldId id="298" r:id="rId8"/>
    <p:sldId id="262" r:id="rId9"/>
    <p:sldId id="259" r:id="rId10"/>
    <p:sldId id="263" r:id="rId11"/>
    <p:sldId id="260" r:id="rId12"/>
    <p:sldId id="261" r:id="rId13"/>
    <p:sldId id="272" r:id="rId14"/>
    <p:sldId id="274" r:id="rId15"/>
    <p:sldId id="265" r:id="rId16"/>
    <p:sldId id="266" r:id="rId17"/>
    <p:sldId id="267" r:id="rId18"/>
    <p:sldId id="268" r:id="rId19"/>
    <p:sldId id="292" r:id="rId20"/>
    <p:sldId id="283" r:id="rId21"/>
    <p:sldId id="284" r:id="rId22"/>
    <p:sldId id="285" r:id="rId23"/>
    <p:sldId id="293" r:id="rId24"/>
    <p:sldId id="294" r:id="rId25"/>
    <p:sldId id="281" r:id="rId26"/>
    <p:sldId id="269" r:id="rId27"/>
    <p:sldId id="270" r:id="rId28"/>
    <p:sldId id="275" r:id="rId29"/>
    <p:sldId id="276" r:id="rId30"/>
    <p:sldId id="295" r:id="rId31"/>
    <p:sldId id="278" r:id="rId32"/>
    <p:sldId id="277"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04800"/>
            <a:ext cx="8839200" cy="2209800"/>
          </a:xfrm>
        </p:spPr>
        <p:txBody>
          <a:bodyPr/>
          <a:lstStyle>
            <a:lvl1pPr algn="ctr">
              <a:defRPr/>
            </a:lvl1pPr>
          </a:lstStyle>
          <a:p>
            <a:r>
              <a:rPr lang="en-US" smtClean="0"/>
              <a:t>Click to edit Master title style</a:t>
            </a:r>
            <a:endParaRPr lang="en-AU"/>
          </a:p>
        </p:txBody>
      </p:sp>
      <p:sp>
        <p:nvSpPr>
          <p:cNvPr id="3075" name="Rectangle 3"/>
          <p:cNvSpPr>
            <a:spLocks noGrp="1" noChangeArrowheads="1"/>
          </p:cNvSpPr>
          <p:nvPr>
            <p:ph type="subTitle" idx="1"/>
          </p:nvPr>
        </p:nvSpPr>
        <p:spPr>
          <a:xfrm>
            <a:off x="4267200" y="2628900"/>
            <a:ext cx="4724400" cy="2476500"/>
          </a:xfrm>
        </p:spPr>
        <p:txBody>
          <a:bodyPr anchor="ctr"/>
          <a:lstStyle>
            <a:lvl1pPr marL="0" indent="0" algn="ctr">
              <a:buFontTx/>
              <a:buNone/>
              <a:defRPr/>
            </a:lvl1pPr>
          </a:lstStyle>
          <a:p>
            <a:r>
              <a:rPr lang="en-US" smtClean="0"/>
              <a:t>Click to edit Master subtitle style</a:t>
            </a:r>
            <a:endParaRPr lang="en-AU"/>
          </a:p>
        </p:txBody>
      </p:sp>
      <p:sp>
        <p:nvSpPr>
          <p:cNvPr id="3079" name="Rectangle 7"/>
          <p:cNvSpPr>
            <a:spLocks noGrp="1" noChangeArrowheads="1"/>
          </p:cNvSpPr>
          <p:nvPr>
            <p:ph type="dt" sz="half" idx="2"/>
          </p:nvPr>
        </p:nvSpPr>
        <p:spPr/>
        <p:txBody>
          <a:bodyPr/>
          <a:lstStyle>
            <a:lvl1pPr>
              <a:defRPr/>
            </a:lvl1pPr>
          </a:lstStyle>
          <a:p>
            <a:fld id="{964A1DD3-C6FD-4931-B82F-883B460D321E}" type="datetimeFigureOut">
              <a:rPr lang="en-AU" smtClean="0"/>
              <a:t>11/09/2012</a:t>
            </a:fld>
            <a:endParaRPr lang="en-AU"/>
          </a:p>
        </p:txBody>
      </p:sp>
      <p:sp>
        <p:nvSpPr>
          <p:cNvPr id="3080" name="Rectangle 8"/>
          <p:cNvSpPr>
            <a:spLocks noGrp="1" noChangeArrowheads="1"/>
          </p:cNvSpPr>
          <p:nvPr>
            <p:ph type="ftr" sz="quarter" idx="3"/>
          </p:nvPr>
        </p:nvSpPr>
        <p:spPr/>
        <p:txBody>
          <a:bodyPr/>
          <a:lstStyle>
            <a:lvl1pPr>
              <a:defRPr/>
            </a:lvl1pPr>
          </a:lstStyle>
          <a:p>
            <a:endParaRPr lang="en-AU"/>
          </a:p>
        </p:txBody>
      </p:sp>
      <p:sp>
        <p:nvSpPr>
          <p:cNvPr id="3081" name="Rectangle 9"/>
          <p:cNvSpPr>
            <a:spLocks noGrp="1" noChangeArrowheads="1"/>
          </p:cNvSpPr>
          <p:nvPr>
            <p:ph type="sldNum" sz="quarter" idx="4"/>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096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52400" y="152400"/>
            <a:ext cx="64770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52400" y="15240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5240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4A1DD3-C6FD-4931-B82F-883B460D321E}" type="datetimeFigureOut">
              <a:rPr lang="en-AU" smtClean="0"/>
              <a:t>11/09/2012</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FA437B58-560E-412A-BD4E-4C0F72CE4D8B}"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152400" y="1524000"/>
            <a:ext cx="8839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34" name="Rectangle 10"/>
          <p:cNvSpPr>
            <a:spLocks noGrp="1" noChangeArrowheads="1"/>
          </p:cNvSpPr>
          <p:nvPr>
            <p:ph type="dt" sz="half" idx="2"/>
          </p:nvPr>
        </p:nvSpPr>
        <p:spPr bwMode="auto">
          <a:xfrm>
            <a:off x="1524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64A1DD3-C6FD-4931-B82F-883B460D321E}" type="datetimeFigureOut">
              <a:rPr lang="en-AU" smtClean="0"/>
              <a:t>11/09/2012</a:t>
            </a:fld>
            <a:endParaRPr lang="en-AU"/>
          </a:p>
        </p:txBody>
      </p:sp>
      <p:sp>
        <p:nvSpPr>
          <p:cNvPr id="1035" name="Rectangle 11"/>
          <p:cNvSpPr>
            <a:spLocks noGrp="1" noChangeArrowheads="1"/>
          </p:cNvSpPr>
          <p:nvPr>
            <p:ph type="ftr" sz="quarter" idx="3"/>
          </p:nvPr>
        </p:nvSpPr>
        <p:spPr bwMode="auto">
          <a:xfrm>
            <a:off x="31242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1036" name="Rectangle 12"/>
          <p:cNvSpPr>
            <a:spLocks noGrp="1" noChangeArrowheads="1"/>
          </p:cNvSpPr>
          <p:nvPr>
            <p:ph type="sldNum" sz="quarter" idx="4"/>
          </p:nvPr>
        </p:nvSpPr>
        <p:spPr bwMode="auto">
          <a:xfrm>
            <a:off x="68580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437B58-560E-412A-BD4E-4C0F72CE4D8B}"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a:t>Management Control Systems in Organizations in </a:t>
            </a:r>
            <a:r>
              <a:rPr lang="en-AU" b="1" dirty="0" smtClean="0"/>
              <a:t>Prigogine’s “Far </a:t>
            </a:r>
            <a:r>
              <a:rPr lang="en-AU" b="1" dirty="0"/>
              <a:t>From Equilibrium </a:t>
            </a:r>
            <a:r>
              <a:rPr lang="en-AU" b="1" dirty="0" smtClean="0"/>
              <a:t>Conditions” </a:t>
            </a:r>
            <a:r>
              <a:rPr lang="en-AU" dirty="0"/>
              <a:t/>
            </a:r>
            <a:br>
              <a:rPr lang="en-AU" dirty="0"/>
            </a:br>
            <a:endParaRPr lang="en-AU" dirty="0"/>
          </a:p>
        </p:txBody>
      </p:sp>
      <p:sp>
        <p:nvSpPr>
          <p:cNvPr id="3" name="Subtitle 2"/>
          <p:cNvSpPr>
            <a:spLocks noGrp="1"/>
          </p:cNvSpPr>
          <p:nvPr>
            <p:ph type="subTitle" idx="1"/>
          </p:nvPr>
        </p:nvSpPr>
        <p:spPr/>
        <p:txBody>
          <a:bodyPr/>
          <a:lstStyle/>
          <a:p>
            <a:r>
              <a:rPr lang="en-AU" dirty="0" smtClean="0"/>
              <a:t>Bruce Gurd </a:t>
            </a:r>
          </a:p>
          <a:p>
            <a:r>
              <a:rPr lang="en-AU" dirty="0" smtClean="0"/>
              <a:t>University of South Australia</a:t>
            </a:r>
            <a:endParaRPr lang="en-AU" dirty="0"/>
          </a:p>
        </p:txBody>
      </p:sp>
      <p:sp>
        <p:nvSpPr>
          <p:cNvPr id="4" name="AutoShape 2" descr="data:image/jpeg;base64,/9j/4AAQSkZJRgABAQAAAQABAAD/2wCEAAkGBhQSEBQSEhQWFBUWFxgYFBUUFRgUFBcXFh0VGhYYHBUXHCYfGRojGhQVHy8gIycpLCwsFR8xNTAqNSYrLCkBCQoKDgwOGg8PGi8iHyAvLC0vNCw0LCktKSwsLCktLC0sLyosLCwsLTUvLCwpMCwsKSkpLCksLCkpLC4pLC8uLP/AABEIAIgAaAMBIgACEQEDEQH/xAAbAAABBQEBAAAAAAAAAAAAAAAGAAMEBQcCAf/EAD4QAAEDAgMFBQQGCgMBAAAAAAEAAhEDBBIhMQUGQVFxEyJhgZEHobHBIzJCUtHwFDNDYnKSorLh8YLC0hX/xAAaAQACAwEBAAAAAAAAAAAAAAAABAIDBQEG/8QAJxEAAgIBBAEDBAMAAAAAAAAAAAECAxEEEiExQRMUUSIykaFCYfH/2gAMAwEAAhEDEQA/ACgbsWwAIpieifbsWhE9mNOQVOfaJQGjSfJM1vaFTOjT5BX+na/khmJfW+x6QBimOHAKZ/8AMpcKY48ELU/aKwAAMJMRorrYe2qt1320y2npidAB8Gjj10XJxnFZkdTT6GN4t32VaeEAMOUGPkFWbM3eo0Tm3tHAZl4Ab6c+CKbqtLyeDR6ngozLAuYDIzzJmBPX5pZ3zxtT4LlWu2D7tgW4e5+CAfsz3fIKJdbuNIOBxaeE5tPzCtL20e3PIjmDP+FVm6cD4HXj+QqnZJvljFU5V/Y8ELYN3+jVCys2SXZHrkjipRa9gho9EN3Fm2u394fVf4/gqa/3puKL+zcILTrOR8R4J2tu7rsVtxHk0OnQ7sYR6LgtLRmB6LOjv9XiBCYq761zxCs9tMp9RGjUaJOYAEzw/PJJZoN8K4EApLvtpnPURVwvV6ApGzrM1qzKQ1e4NHVxgeS0m8IoLbczYLbq4Dak9k3N8DXDngnhPwlbDUtsgGgMYAA0ARkNAANBouLbZNO3ZToUmhoHIZuPFx5lTLo+5Yeoudr/AKRoU17SivLHEI0/FUl66pmJ0y0yA5AcES3NeFU34ykcUhJj8IryUdCs5pIzII08eqgXrMR1Jb4DCQrirTAbPGCVUvqHyUFJlrqXaOLKqceB3kRw5KZtzYor273OydTaXNd0zIPgojH94E9CrzZzxUbUou+00tnqCEzVNxkmhC6BlAC9hOVaWFxaeBI9FxC9IZRxC9XsJIAfhFPs0tA/aDHH9m1zx1iB/chqnSLtEXbhN7O6YTqWvGXMgx5JfVWKMGvLG9PppWZl4Sz+DUa9Sa08gPz717Udz14qNTq5TqTkU+wZLCbHIrgrbpkg6mPJVVcQOHxVrf7QpNmXieU55+CoLi4DoDebgI5wclRMbr5O7ylLTnoFQ1PxU3am2wKZPFzBDR0AP9QQhVv6g7zi1gOkkfDVcUck3NR4YR0qAI9yfsLrs6gxHXIc8lR7Lu8wQ6ZyP+oVvc2DYNQu7zQTPy6Zq6PApZ9QHbXtiys8ERLi4Zzk4mM01Qsy5WG1bcduATILWkGef+U42ngbktiWpca447ZDS6GNk5Of2r8lPWo4TCSLt3NnUK4mrGI8DrkkrvX28S7ELILe9nQM2zyHCFfW1RzXsc0w4EQeRn4IeBTjrp3NGo0zuaaeMDuh18dPCUJLOTb31SH4MMxElvPiQOSV5c93ukeJ5c56IY3M3haLZr3yX9pgqOk5ZDAT1HvBRTcWbHS7Dmco5jxGiw7IuMnF9onHGE10zNd4b8l4wMqOaT9f9W13AkQJjrCe2TWfILWwJGRzOsE/5RrtGzLhB0HADhylMWVKkw9mQASA4DoREnqqngvjnAE752JovBGhkEEnIujPyKrLG2Y4YajXGTOZ+Y4ZI038tMRxASAJ80MWV0GlrajR3tHDUHLIhGWkd2qXL8jwsQMwA0DTmpW0KhNq4Nzce6BzJkBK58NF5dlrKLiZiWnLUTl8cvNEMyfAWRUUC94CHMx6hufkSPkpDrtsKHeV8by7SdByA0TOFb8dKpQipeDPhrp0yls/kWVrtBrHtcNAcwvVVwvFaqIoXs1EpvOEdJFJIptCpfbmbWp0azqdf9TWAa8nRrge47pJIPVa72GANAktAgEmTA0z49VgRCJ91N6azK9Gk+qTRLgzC6CAHZCCcxBhZus0m9+pHsc09+36H0aPtbaAAIHDVVm79dz+0qYQ7FETlAGgC523aO7OoM9Q7xwSMQ8s13aX7qVPDTovcBE4GgzPH6wMAQsFPL5NfhRwiHvTdOc4NwZmNOfBBlazqYiXnvTw0HRGF++o92IsLDwljnOOfLRDu17apic3POe+TDs4zDW6HXWV3yC6PLFznCDnAMHpqF1c1MVtVH7uXk4EJvZTRRY5vJr46x/tS9kW7XuFJ4lrhhd55T1Bz8lOp7Zp/DIXcwaYJQlCa21WfZ3Lre4bBH1Xj6r2n6rx4H3J1jw4AgyDovRwsjPow3Fo5IXq6ISVpEZlKVrFvuhbBoOAFSqWwqA+wPRLe8ivBP0mY8Gk6A+i7Fu/g13kCtLu7+yoE4iJz7rRid7kN7U36xHDQptpj7xALz48guPWr4D0gq3c2/8ApNIB8trMAxgiCYyxCdQeKIbZmEZLIqFd7PpMRFTXEDmPzyWn7EvjUtLetOLtKYJ4d4ZP8pCxroJSco9GlVZuW19i2lSe4EiT0yHqhbaFOB3h4TqjG+vAKZnLLzQdf7QDm4fEpZjcGsclcWiDK53erGpdCPqjTo3OVBu6hPdB6lEO7GzuzpmoRBfk3+Hn5n4KyEeSq2WItju+Ox6N2wCq0EtyY8ZObPI8p4LKLe4/R6tSi7NrXuaf+JiQtdv6oDS52gzPQZlYZc3JdUe/i5znfzEn5pyEnF5Rnd8GobH3Xbc0xUp1cTTy4HiCOBSWfbF3krWrsVGoWzqNWmObTkUlf7iZHYjZTv7SDZDSTyjXzKFdub11rgwTgb9xuQ8zxVQ56acqm/gkePclaUpdJ0Hx4LlykUtOnxUTo/cP7pWh+z2gbrY7abXYKlGpUFN+uFwONsji0ipBHJZxWdlCO/YdWOC6Zwxtd5xB+XohrIJ4eUXd3cufaVcTcFVjS17dcLxrHMHUHiCgmhRLYDjJOZOpWobyVKFMYqmT3jAA0S545QOA1k6Ki2XucxzhXxipT+wGmQepHwSsqnnCH674JZfZSbG3V7RwqVB9HqBxef8Ayru9bAPyV9cDCFS1qWJ8K+MdqwJ2WObywP37uuysH8DUIa3z19wWNrSfbBtWa1K1bpTbjf8AxvyHo0f1LOIzUyCPQEl2AkgAwe5Nh6VUrygJ8kAdlO0cgormycjH55JxlUxB840PJADodOaOPYrWDTeE5BuEnzn8EDNciH2VXeG9uKROT2NMeLSfxQwCje69+iqPqVMD3GWtJdkye6yG6SBrzlDG7+8ldlyBaS9riO1pucXMw8Y+64feGqu/a/fNaynRbIdLTlETB1nXXlxVhuhseg2m2pTktqMa5rnHMyM+nexZcIVaX1ZLpSxWl/gQPr4hiII8DwXNEAS53ASTyA1PoutoP7Og9wygZdeCoN9b80dmVXT3ntFMRlnUyMeWIqwoMT2/tI3N1Vrn9o9xHg3Ro/lAVY9qdcc126nIQdGmNXicZkJOi9QAR1imqFTvRzSSQA6XZwkDmkkgBwFSN0a+DatEzAdIPjAJj3L1JHgEXvtBvmVcLzGPE0ulpLhwguGTcgcvBW/sv21iY+2IMsmpTJ4sce8J6kHzSSVUeP1+xq2KUfz+mF+3z9AfFwHvWee1zanct6APA1Hf2s/7eqSSsQqZU3VSo7qSS6B5RYCdPVJJJ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data:image/jpeg;base64,/9j/4AAQSkZJRgABAQAAAQABAAD/2wCEAAkGBhQSEBISExQUFBQVGBUXFhUXFxcaGBYWFBQaGBUUFRcYHSYfGBkmGRQXHy8gIycpLCwsFR4xNTAqNSYrLCkBCQoKDgwOGg8PGiolHBwsLCwpLCwsKikpLCktLCkpLCksKSwtLCkpLCwsKSwsNCkpMCwsKSwtLCksKSkpLCksKf/AABEIAHgAeAMBIgACEQEDEQH/xAAbAAABBQEBAAAAAAAAAAAAAAAGAAIDBAUBB//EADgQAAEDAgQDBQcDAwUBAAAAAAEAAhEDIQQFEjFBUWEGE3GBkSIyQmKh0fBSscEjcoIHFCSSohX/xAAaAQACAwEBAAAAAAAAAAAAAAADBAABAgUG/8QAJBEAAgIBBAIBBQAAAAAAAAAAAAECAxESITFBBFGxEyJCgaH/2gAMAwEAAhEDEQA/AAeE6E0J5KhBqcEgp8Phy9wa0STsFCEQC5sUU4fsmGtmrUbO5aCNI+XV8R5xYcyqf/xNbvZB08YBBP8Akdh6nwQ5WJBY1SkDrsQ4mGNJ6xt1Te7qfE8DpN/QIhrYdzJERHAWAHIdepus+vTDhOiHcDv5H7rGvIR16eTJLHGSCfGfup8NmNVhv7Y5HfyKn1Oj3T6HfxKoYgEdPHiryZwE+DxLajQ5p8QdweRCl0oVy/Hmk4E7ceo+4RdSEgEXBv5LaeTDK1emoNC0KrbKsW2WkUyJjUlKGLisoxS1cDU97U1qhklpUSSABJNvVGmVdmH0RqdOoi45D+CVkdkMAamIBiQz2jyEbSvQ8TWEFxvAkePNCnLoNVHswcHlgcdT2iRYDhz81qHDi2wC7hW+wOZv91N3TvzZIt5PR0wjGJSqZWw7hYOYZM1rpAdEG4E/TiEVl/NR1qQIngrUmjFtUZI87xlBrfiPhBCxMbhRuJXomMytr+CHsyyWGmERTEZ+N6Ad9ODfb6BEfZ7HR/Sd/if4VDHYLSnUW+yCNxfwjiEaMhGyGkJKqYGLlKvqa08wCnQjoANK6uOaktFGA5ydSZJATy2y7hTFRpt5rL4MoMchf3TWsG3vOIF3OI/gWErdFXvD7IIaSJJ3P59kG4XEyYkETE8wRf6IzwpBAItOw8Pz6JSQ/StzQpiAOYVwCwVNg9VeHBBR15cFTENEbhUKjotK067LFY+Id7vWfoqZtbobUNliZkZK3ajfZZ8zQfVDeYVQHG/NRIzNpIHc2bwVGk6CD1MrQzISJ6rGrPhMxORdua2SDSXtJkSCBy5x0WyAsrs43Xqnp48VsCnBTEeBJjCxJSOauLRkGipMPGoFxgBc0pzVCjXpgfCdZ58b7SEQ5KatNoNRrnNuZEFzepaLkeF+izMrfpwupjA52sskyYO4/dEeVPIaA+zouPzxSMnyjrU17xa7LjcVqbqYQ4cCDb1WZmdV4ZJr0Wu/Q6ppB9eKvvytsmo3+m4uDnFoEu9mPamx4eizMf2bw9Vr2upOl1y8TqJ6umYufVCWMjdmrfCMGnnWI1XqMIEi1QOPlG4RBg6hqM1yAAxwJJA9qNyTwlZ+G7J0w5oYyABAm1vmjdbeCyhrXkw3u2MLQ3Tu48b3i3HmtPHRiGpfsGM37TCm1gaQ53dMEggiRYgnaZQ2/NahOpzg0ci5ov1kyrPaLDf8p7GgQ4NMci3ctjYwUm5LQLWyx0tuCLnj73PcoiSwL2SnKTXoyalV9RwJfM7ARHqFTxbnTFuset1t18GGnU1paP5Vd9Fz8QKbyS7UGm8kRuPKCiRFppljsvqMnYeB/PJEzacpuFwYY0NbsrrKaYSwKlZzElb7hJWTAEBSsCVOkp+5UMBN2MxDXd5hnW1Q9vi33gDzgAjwKJM3pRpdaRxE3tx9F5zSlpDmktcCCCOBFwURu7cl7GUalP8AqOcxpc0+zE3dBuD0vulLa3nKOn4tyxol1wE+CqarqxiqNpESsj/ed23V5DxJhVM7zs0mhol9apZjBuT0HAdUsjqNrkturODwxpaahEkE2a35o/ZaQIayJkmS48yd/wA6LNyPK3UqZc5w75/tOcRPtcvDgo8bnDqMmuwAFpALZLT5bhaSM6ordgXm4c3FXvqk+ICv4es17Q5hsbQeHmEPZ72gbUqAsF/2VfKcY5hg7O+hRXHKE9cdb9Gtm+IMR+eKrdncFqr95+gT/k6w+kqtj8VqMIlyPLu7Z1dBP55otcRa+Rptoq5QYoWqekUwJjnU0lYXFCwDpNhT7qEKWmFQM6GKtisPdrtJLgWkEW90gyT5LUoskJVajabXOe4NaNyTACp7mltuEtnM8VWZhHd8+sAC/Q0NnhpJ1N8yQVVy7FWaDMPEtJtblfbw6rcwvB3P9+C57TizvKSnFP2U8VndaiYqUXXE62w5hjcA2II5EBZ+ZZ3raS6jWIt8Ii4kWnkUVVKlttXRZOad24QaII3MmxjotJlNP2ed51iWuqWpFm0B2kGImY8AszCOfUfGgtB2njeBZF+c6YtSA9OCwm4juzq5SfpZFT2E5xxLkqYluqu5o/UGjxJujum1CHZnAl1TvHbMuTzedh5b+iMKSPWsIUtlmWCzTarNMKOmLKeldbBDwkutYkrLANgUgUTEqlcNEuIA5n8uoDLX+7DGlzjDQJJ6IcGJONxdNrrUmku0fKwTf5iYnpZU82zY1TAswbDmf1H+OSjyTF93iKTjtOl3g8af3IW4JalkzJvGx6pgaYqU3MO7TqHMTs4ecp+EzDQ40qli73HfC4i/keiymV3MIe0w5v7cQeiv16jK9I2sfebxaeEdORQPMpcJ6+n8nR8G9WV6Pyj/AFBBQrh4/N1DjqDA2SPqfugxuJr4YktPeMPwu3txB59FnZj29JEBrp2IMACN0ooPod+so7SN3OqbRwHqUH5jXBMNVbFdpqld0WHQfdVMRV0iN3Hb0ufCEWMHwKW2qW6PQMmFM0Gdy4PZ+ocXH3tXIzwK0mMXiWX5nVonVSqOpnjpMT4jY+aIMN/qTi2Wd3VT+5kH1aQmTn5PVWbKai5efZf/AKqtJAr0CB+qm6f/AC/7osyztPha8d3XZJ+Fx0O8IdE+ShrIQt4FJNOwSVlnlGN7QtEin7Z57N+5WFXxLqjtTySfoPAcEklYIYmuErqSsoO8ozLvaDH/ABRpf/c2x9d/NWG1yx2ppj82jkuJLox+6G4m24SzHo0WYxlUBvuu5dflPI/RDefZa0HVAJ49fHqkkuNdWq7MR4PQUWu+nVPlA66g1rpFjxUPvOL+mkTyHHzKSSLSsvIl5DwkjBCSSSsEcXV1JQhr5R2sxWGEUqzg39DvaZ/1dIHkupJKE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data:image/jpeg;base64,/9j/4AAQSkZJRgABAQAAAQABAAD/2wCEAAkGBhQSEBISExQUFBQVGBUXFhUXFxcaGBYWFBQaGBUUFRcYHSYfGBkmGRQXHy8gIycpLCwsFR4xNTAqNSYrLCkBCQoKDgwOGg8PGiolHBwsLCwpLCwsKikpLCktLCkpLCksKSwtLCkpLCwsKSwsNCkpMCwsKSwtLCksKSkpLCksKf/AABEIAHgAeAMBIgACEQEDEQH/xAAbAAABBQEBAAAAAAAAAAAAAAAGAAIDBAUBB//EADgQAAEDAgQDBQcDAwUBAAAAAAEAAhEDIQQFEjFBUWEGE3GBkSIyQmKh0fBSscEjcoIHFCSSohX/xAAaAQACAwEBAAAAAAAAAAAAAAADBAABAgUG/8QAJBEAAgIBBAIBBQAAAAAAAAAAAAECAxESITFBBFGxEyJCgaH/2gAMAwEAAhEDEQA/AAeE6E0J5KhBqcEgp8Phy9wa0STsFCEQC5sUU4fsmGtmrUbO5aCNI+XV8R5xYcyqf/xNbvZB08YBBP8Akdh6nwQ5WJBY1SkDrsQ4mGNJ6xt1Te7qfE8DpN/QIhrYdzJERHAWAHIdepus+vTDhOiHcDv5H7rGvIR16eTJLHGSCfGfup8NmNVhv7Y5HfyKn1Oj3T6HfxKoYgEdPHiryZwE+DxLajQ5p8QdweRCl0oVy/Hmk4E7ceo+4RdSEgEXBv5LaeTDK1emoNC0KrbKsW2WkUyJjUlKGLisoxS1cDU97U1qhklpUSSABJNvVGmVdmH0RqdOoi45D+CVkdkMAamIBiQz2jyEbSvQ8TWEFxvAkePNCnLoNVHswcHlgcdT2iRYDhz81qHDi2wC7hW+wOZv91N3TvzZIt5PR0wjGJSqZWw7hYOYZM1rpAdEG4E/TiEVl/NR1qQIngrUmjFtUZI87xlBrfiPhBCxMbhRuJXomMytr+CHsyyWGmERTEZ+N6Ad9ODfb6BEfZ7HR/Sd/if4VDHYLSnUW+yCNxfwjiEaMhGyGkJKqYGLlKvqa08wCnQjoANK6uOaktFGA5ydSZJATy2y7hTFRpt5rL4MoMchf3TWsG3vOIF3OI/gWErdFXvD7IIaSJJ3P59kG4XEyYkETE8wRf6IzwpBAItOw8Pz6JSQ/StzQpiAOYVwCwVNg9VeHBBR15cFTENEbhUKjotK067LFY+Id7vWfoqZtbobUNliZkZK3ajfZZ8zQfVDeYVQHG/NRIzNpIHc2bwVGk6CD1MrQzISJ6rGrPhMxORdua2SDSXtJkSCBy5x0WyAsrs43Xqnp48VsCnBTEeBJjCxJSOauLRkGipMPGoFxgBc0pzVCjXpgfCdZ58b7SEQ5KatNoNRrnNuZEFzepaLkeF+izMrfpwupjA52sskyYO4/dEeVPIaA+zouPzxSMnyjrU17xa7LjcVqbqYQ4cCDb1WZmdV4ZJr0Wu/Q6ppB9eKvvytsmo3+m4uDnFoEu9mPamx4eizMf2bw9Vr2upOl1y8TqJ6umYufVCWMjdmrfCMGnnWI1XqMIEi1QOPlG4RBg6hqM1yAAxwJJA9qNyTwlZ+G7J0w5oYyABAm1vmjdbeCyhrXkw3u2MLQ3Tu48b3i3HmtPHRiGpfsGM37TCm1gaQ53dMEggiRYgnaZQ2/NahOpzg0ci5ov1kyrPaLDf8p7GgQ4NMci3ctjYwUm5LQLWyx0tuCLnj73PcoiSwL2SnKTXoyalV9RwJfM7ARHqFTxbnTFuset1t18GGnU1paP5Vd9Fz8QKbyS7UGm8kRuPKCiRFppljsvqMnYeB/PJEzacpuFwYY0NbsrrKaYSwKlZzElb7hJWTAEBSsCVOkp+5UMBN2MxDXd5hnW1Q9vi33gDzgAjwKJM3pRpdaRxE3tx9F5zSlpDmktcCCCOBFwURu7cl7GUalP8AqOcxpc0+zE3dBuD0vulLa3nKOn4tyxol1wE+CqarqxiqNpESsj/ed23V5DxJhVM7zs0mhol9apZjBuT0HAdUsjqNrkturODwxpaahEkE2a35o/ZaQIayJkmS48yd/wA6LNyPK3UqZc5w75/tOcRPtcvDgo8bnDqMmuwAFpALZLT5bhaSM6ordgXm4c3FXvqk+ICv4es17Q5hsbQeHmEPZ72gbUqAsF/2VfKcY5hg7O+hRXHKE9cdb9Gtm+IMR+eKrdncFqr95+gT/k6w+kqtj8VqMIlyPLu7Z1dBP55otcRa+Rptoq5QYoWqekUwJjnU0lYXFCwDpNhT7qEKWmFQM6GKtisPdrtJLgWkEW90gyT5LUoskJVajabXOe4NaNyTACp7mltuEtnM8VWZhHd8+sAC/Q0NnhpJ1N8yQVVy7FWaDMPEtJtblfbw6rcwvB3P9+C57TizvKSnFP2U8VndaiYqUXXE62w5hjcA2II5EBZ+ZZ3raS6jWIt8Ii4kWnkUVVKlttXRZOad24QaII3MmxjotJlNP2ed51iWuqWpFm0B2kGImY8AszCOfUfGgtB2njeBZF+c6YtSA9OCwm4juzq5SfpZFT2E5xxLkqYluqu5o/UGjxJujum1CHZnAl1TvHbMuTzedh5b+iMKSPWsIUtlmWCzTarNMKOmLKeldbBDwkutYkrLANgUgUTEqlcNEuIA5n8uoDLX+7DGlzjDQJJ6IcGJONxdNrrUmku0fKwTf5iYnpZU82zY1TAswbDmf1H+OSjyTF93iKTjtOl3g8af3IW4JalkzJvGx6pgaYqU3MO7TqHMTs4ecp+EzDQ40qli73HfC4i/keiymV3MIe0w5v7cQeiv16jK9I2sfebxaeEdORQPMpcJ6+n8nR8G9WV6Pyj/AFBBQrh4/N1DjqDA2SPqfugxuJr4YktPeMPwu3txB59FnZj29JEBrp2IMACN0ooPod+so7SN3OqbRwHqUH5jXBMNVbFdpqld0WHQfdVMRV0iN3Hb0ufCEWMHwKW2qW6PQMmFM0Gdy4PZ+ocXH3tXIzwK0mMXiWX5nVonVSqOpnjpMT4jY+aIMN/qTi2Wd3VT+5kH1aQmTn5PVWbKai5efZf/AKqtJAr0CB+qm6f/AC/7osyztPha8d3XZJ+Fx0O8IdE+ShrIQt4FJNOwSVlnlGN7QtEin7Z57N+5WFXxLqjtTySfoPAcEklYIYmuErqSsoO8ozLvaDH/ABRpf/c2x9d/NWG1yx2ppj82jkuJLox+6G4m24SzHo0WYxlUBvuu5dflPI/RDefZa0HVAJ49fHqkkuNdWq7MR4PQUWu+nVPlA66g1rpFjxUPvOL+mkTyHHzKSSLSsvIl5DwkjBCSSSsEcXV1JQhr5R2sxWGEUqzg39DvaZ/1dIHkupJKE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800" y="5057800"/>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61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4312"/>
          </a:xfrm>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8544" cy="6858000"/>
          </a:xfrm>
          <a:prstGeom prst="rect">
            <a:avLst/>
          </a:prstGeom>
          <a:noFill/>
          <a:ln>
            <a:noFill/>
          </a:ln>
        </p:spPr>
      </p:pic>
    </p:spTree>
    <p:extLst>
      <p:ext uri="{BB962C8B-B14F-4D97-AF65-F5344CB8AC3E}">
        <p14:creationId xmlns:p14="http://schemas.microsoft.com/office/powerpoint/2010/main" val="275499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Research method</a:t>
            </a:r>
            <a:endParaRPr lang="en-AU" dirty="0"/>
          </a:p>
        </p:txBody>
      </p:sp>
      <p:sp>
        <p:nvSpPr>
          <p:cNvPr id="3" name="Content Placeholder 2"/>
          <p:cNvSpPr>
            <a:spLocks noGrp="1"/>
          </p:cNvSpPr>
          <p:nvPr>
            <p:ph idx="1"/>
          </p:nvPr>
        </p:nvSpPr>
        <p:spPr/>
        <p:txBody>
          <a:bodyPr/>
          <a:lstStyle/>
          <a:p>
            <a:r>
              <a:rPr lang="en-AU" dirty="0" smtClean="0"/>
              <a:t>Identified two existing longitudinal studies that included far-from-equilibrium positions one that went to greater success and one that disintegrated</a:t>
            </a:r>
          </a:p>
          <a:p>
            <a:r>
              <a:rPr lang="en-AU" dirty="0" smtClean="0"/>
              <a:t>Both included many interviews, significant observation of meetings, and substantial documentary analysis</a:t>
            </a:r>
          </a:p>
          <a:p>
            <a:r>
              <a:rPr lang="en-AU" dirty="0" smtClean="0"/>
              <a:t>Both used NVivo as a data analysis tool</a:t>
            </a:r>
          </a:p>
        </p:txBody>
      </p:sp>
    </p:spTree>
    <p:extLst>
      <p:ext uri="{BB962C8B-B14F-4D97-AF65-F5344CB8AC3E}">
        <p14:creationId xmlns:p14="http://schemas.microsoft.com/office/powerpoint/2010/main" val="339582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Illustrative Cases</a:t>
            </a:r>
            <a:endParaRPr lang="en-AU" dirty="0"/>
          </a:p>
        </p:txBody>
      </p:sp>
      <p:sp>
        <p:nvSpPr>
          <p:cNvPr id="3" name="Content Placeholder 2"/>
          <p:cNvSpPr>
            <a:spLocks noGrp="1"/>
          </p:cNvSpPr>
          <p:nvPr>
            <p:ph idx="1"/>
          </p:nvPr>
        </p:nvSpPr>
        <p:spPr>
          <a:xfrm>
            <a:off x="2051720" y="1340768"/>
            <a:ext cx="6939880" cy="4907632"/>
          </a:xfrm>
        </p:spPr>
        <p:txBody>
          <a:bodyPr/>
          <a:lstStyle/>
          <a:p>
            <a:r>
              <a:rPr lang="en-AU" dirty="0" smtClean="0"/>
              <a:t>ETSA, an electricity utility company in South Australia, came to the bifurcation point in mid 1994 and while it had made significant adaptation it disintegrated as an organization around 1997. Large investment in MCS and changes saw no benefit.</a:t>
            </a:r>
          </a:p>
          <a:p>
            <a:r>
              <a:rPr lang="en-AU" dirty="0" err="1" smtClean="0"/>
              <a:t>EuroFinance</a:t>
            </a:r>
            <a:r>
              <a:rPr lang="en-AU" dirty="0" smtClean="0"/>
              <a:t> went through several phases of crises. The GFC was around a time of a large internal fraud. </a:t>
            </a:r>
            <a:r>
              <a:rPr lang="en-AU" dirty="0" err="1" smtClean="0"/>
              <a:t>EuroFinance</a:t>
            </a:r>
            <a:r>
              <a:rPr lang="en-AU" dirty="0" smtClean="0"/>
              <a:t> used its MCS to be able to bring change and hold off financial loss</a:t>
            </a:r>
            <a:endParaRPr lang="en-AU" dirty="0"/>
          </a:p>
        </p:txBody>
      </p:sp>
    </p:spTree>
    <p:extLst>
      <p:ext uri="{BB962C8B-B14F-4D97-AF65-F5344CB8AC3E}">
        <p14:creationId xmlns:p14="http://schemas.microsoft.com/office/powerpoint/2010/main" val="4123503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ETSA</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09151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1988 – Major change but not a bifurcation point</a:t>
            </a:r>
            <a:endParaRPr lang="en-AU" dirty="0"/>
          </a:p>
        </p:txBody>
      </p:sp>
      <p:sp>
        <p:nvSpPr>
          <p:cNvPr id="3" name="Content Placeholder 2"/>
          <p:cNvSpPr>
            <a:spLocks noGrp="1"/>
          </p:cNvSpPr>
          <p:nvPr>
            <p:ph idx="1"/>
          </p:nvPr>
        </p:nvSpPr>
        <p:spPr/>
        <p:txBody>
          <a:bodyPr/>
          <a:lstStyle/>
          <a:p>
            <a:r>
              <a:rPr lang="en-AU" dirty="0" smtClean="0"/>
              <a:t>Outside CEO from international company</a:t>
            </a:r>
          </a:p>
          <a:p>
            <a:r>
              <a:rPr lang="en-AU" dirty="0" smtClean="0"/>
              <a:t>National Electricity Grid – end of monopoly</a:t>
            </a:r>
          </a:p>
          <a:p>
            <a:r>
              <a:rPr lang="en-AU" dirty="0" smtClean="0"/>
              <a:t>End of the build stage of the electricity distribution in South Australia</a:t>
            </a:r>
          </a:p>
          <a:p>
            <a:r>
              <a:rPr lang="en-AU" dirty="0" smtClean="0"/>
              <a:t>Zenith of staffing – around 6,000</a:t>
            </a:r>
          </a:p>
          <a:p>
            <a:endParaRPr lang="en-AU" dirty="0"/>
          </a:p>
        </p:txBody>
      </p:sp>
    </p:spTree>
    <p:extLst>
      <p:ext uri="{BB962C8B-B14F-4D97-AF65-F5344CB8AC3E}">
        <p14:creationId xmlns:p14="http://schemas.microsoft.com/office/powerpoint/2010/main" val="199278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 in belief systems in late 1980s</a:t>
            </a:r>
            <a:endParaRPr lang="en-AU" dirty="0"/>
          </a:p>
        </p:txBody>
      </p:sp>
      <p:sp>
        <p:nvSpPr>
          <p:cNvPr id="3" name="Content Placeholder 2"/>
          <p:cNvSpPr>
            <a:spLocks noGrp="1"/>
          </p:cNvSpPr>
          <p:nvPr>
            <p:ph idx="1"/>
          </p:nvPr>
        </p:nvSpPr>
        <p:spPr/>
        <p:txBody>
          <a:bodyPr/>
          <a:lstStyle/>
          <a:p>
            <a:r>
              <a:rPr lang="en-AU" dirty="0" smtClean="0"/>
              <a:t>End of the “bottomless bucket of money”</a:t>
            </a:r>
          </a:p>
          <a:p>
            <a:r>
              <a:rPr lang="en-AU" dirty="0" smtClean="0"/>
              <a:t>End of the “family” culture with the end of work for life and training</a:t>
            </a:r>
          </a:p>
          <a:p>
            <a:r>
              <a:rPr lang="en-AU" dirty="0" smtClean="0"/>
              <a:t>End of the networked environment with strong horizontal relationships </a:t>
            </a:r>
            <a:endParaRPr lang="en-AU" dirty="0"/>
          </a:p>
        </p:txBody>
      </p:sp>
    </p:spTree>
    <p:extLst>
      <p:ext uri="{BB962C8B-B14F-4D97-AF65-F5344CB8AC3E}">
        <p14:creationId xmlns:p14="http://schemas.microsoft.com/office/powerpoint/2010/main" val="81711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 in diagnostic systems from a public sector to commercial culture</a:t>
            </a:r>
            <a:endParaRPr lang="en-AU" dirty="0"/>
          </a:p>
        </p:txBody>
      </p:sp>
      <p:sp>
        <p:nvSpPr>
          <p:cNvPr id="3" name="Content Placeholder 2"/>
          <p:cNvSpPr>
            <a:spLocks noGrp="1"/>
          </p:cNvSpPr>
          <p:nvPr>
            <p:ph idx="1"/>
          </p:nvPr>
        </p:nvSpPr>
        <p:spPr>
          <a:xfrm>
            <a:off x="2123728" y="1524000"/>
            <a:ext cx="6867872" cy="4724400"/>
          </a:xfrm>
        </p:spPr>
        <p:txBody>
          <a:bodyPr/>
          <a:lstStyle/>
          <a:p>
            <a:r>
              <a:rPr lang="en-AU" dirty="0" smtClean="0"/>
              <a:t>Inter-departmental charge rates</a:t>
            </a:r>
          </a:p>
          <a:p>
            <a:r>
              <a:rPr lang="en-AU" dirty="0" smtClean="0"/>
              <a:t>Full attribution of cost</a:t>
            </a:r>
          </a:p>
          <a:p>
            <a:r>
              <a:rPr lang="en-AU" dirty="0" smtClean="0"/>
              <a:t>Managers charged for the floor space and other resources they needed</a:t>
            </a:r>
          </a:p>
          <a:p>
            <a:r>
              <a:rPr lang="en-AU" dirty="0" smtClean="0"/>
              <a:t>Devolution</a:t>
            </a:r>
          </a:p>
          <a:p>
            <a:r>
              <a:rPr lang="en-AU" dirty="0" smtClean="0"/>
              <a:t>Market test of efficiency</a:t>
            </a:r>
          </a:p>
          <a:p>
            <a:r>
              <a:rPr lang="en-AU" dirty="0" smtClean="0"/>
              <a:t>Belief that market test and commercial orientation would bring about survival</a:t>
            </a:r>
            <a:endParaRPr lang="en-AU" dirty="0"/>
          </a:p>
        </p:txBody>
      </p:sp>
    </p:spTree>
    <p:extLst>
      <p:ext uri="{BB962C8B-B14F-4D97-AF65-F5344CB8AC3E}">
        <p14:creationId xmlns:p14="http://schemas.microsoft.com/office/powerpoint/2010/main" val="103092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Failure of MCS</a:t>
            </a:r>
            <a:endParaRPr lang="en-AU" dirty="0"/>
          </a:p>
        </p:txBody>
      </p:sp>
      <p:sp>
        <p:nvSpPr>
          <p:cNvPr id="3" name="Content Placeholder 2"/>
          <p:cNvSpPr>
            <a:spLocks noGrp="1"/>
          </p:cNvSpPr>
          <p:nvPr>
            <p:ph idx="1"/>
          </p:nvPr>
        </p:nvSpPr>
        <p:spPr/>
        <p:txBody>
          <a:bodyPr/>
          <a:lstStyle/>
          <a:p>
            <a:r>
              <a:rPr lang="en-AU" dirty="0" smtClean="0"/>
              <a:t>New belief systems within organization but new belief systems in the public sector</a:t>
            </a:r>
          </a:p>
          <a:p>
            <a:r>
              <a:rPr lang="en-AU" dirty="0" smtClean="0"/>
              <a:t>Diagnostic systems which were devolutionary replaced by command and control budget </a:t>
            </a:r>
            <a:r>
              <a:rPr lang="en-AU" dirty="0" err="1" smtClean="0"/>
              <a:t>vv</a:t>
            </a:r>
            <a:r>
              <a:rPr lang="en-AU" dirty="0" smtClean="0"/>
              <a:t> actual</a:t>
            </a:r>
          </a:p>
          <a:p>
            <a:endParaRPr lang="en-AU" dirty="0"/>
          </a:p>
        </p:txBody>
      </p:sp>
    </p:spTree>
    <p:extLst>
      <p:ext uri="{BB962C8B-B14F-4D97-AF65-F5344CB8AC3E}">
        <p14:creationId xmlns:p14="http://schemas.microsoft.com/office/powerpoint/2010/main" val="123096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err="1" smtClean="0"/>
              <a:t>EuroFinance</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8248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Bifurcation point</a:t>
            </a:r>
            <a:endParaRPr lang="en-AU" dirty="0"/>
          </a:p>
        </p:txBody>
      </p:sp>
      <p:sp>
        <p:nvSpPr>
          <p:cNvPr id="3" name="Content Placeholder 2"/>
          <p:cNvSpPr>
            <a:spLocks noGrp="1"/>
          </p:cNvSpPr>
          <p:nvPr>
            <p:ph idx="1"/>
          </p:nvPr>
        </p:nvSpPr>
        <p:spPr>
          <a:xfrm>
            <a:off x="1547664" y="1524000"/>
            <a:ext cx="7443936" cy="4724400"/>
          </a:xfrm>
        </p:spPr>
        <p:txBody>
          <a:bodyPr/>
          <a:lstStyle/>
          <a:p>
            <a:r>
              <a:rPr lang="en-US" dirty="0" smtClean="0"/>
              <a:t>GFC/collapse </a:t>
            </a:r>
            <a:r>
              <a:rPr lang="en-US" dirty="0"/>
              <a:t>of Lehman </a:t>
            </a:r>
            <a:r>
              <a:rPr lang="en-US" dirty="0" smtClean="0"/>
              <a:t>Brothers Q.3 2007 + significant </a:t>
            </a:r>
            <a:r>
              <a:rPr lang="en-US" dirty="0"/>
              <a:t>internal crisis </a:t>
            </a:r>
            <a:r>
              <a:rPr lang="en-US" dirty="0" smtClean="0"/>
              <a:t>early </a:t>
            </a:r>
            <a:r>
              <a:rPr lang="en-US" dirty="0"/>
              <a:t>2008 with large losses  </a:t>
            </a:r>
            <a:endParaRPr lang="en-AU" dirty="0"/>
          </a:p>
          <a:p>
            <a:r>
              <a:rPr lang="en-US" dirty="0" smtClean="0"/>
              <a:t>New energy - Board created </a:t>
            </a:r>
            <a:r>
              <a:rPr lang="en-US" dirty="0"/>
              <a:t>a </a:t>
            </a:r>
            <a:r>
              <a:rPr lang="en-US" dirty="0" smtClean="0"/>
              <a:t>special committee of </a:t>
            </a:r>
            <a:r>
              <a:rPr lang="en-US" dirty="0"/>
              <a:t>independent directors </a:t>
            </a:r>
            <a:r>
              <a:rPr lang="en-US" dirty="0" smtClean="0"/>
              <a:t>to </a:t>
            </a:r>
            <a:r>
              <a:rPr lang="en-US" dirty="0"/>
              <a:t>enhance operational control and </a:t>
            </a:r>
            <a:r>
              <a:rPr lang="en-US" dirty="0" smtClean="0"/>
              <a:t>operational </a:t>
            </a:r>
            <a:r>
              <a:rPr lang="en-US" dirty="0"/>
              <a:t>risk management, and promote culture of accountability discipline and mutual respect.  </a:t>
            </a:r>
            <a:endParaRPr lang="en-AU" dirty="0"/>
          </a:p>
          <a:p>
            <a:r>
              <a:rPr lang="en-US" dirty="0"/>
              <a:t> </a:t>
            </a:r>
            <a:r>
              <a:rPr lang="en-US" dirty="0" smtClean="0"/>
              <a:t>Reorganizing </a:t>
            </a:r>
            <a:r>
              <a:rPr lang="en-US" dirty="0"/>
              <a:t>the business lines world-wide. </a:t>
            </a:r>
            <a:r>
              <a:rPr lang="en-US" i="1" dirty="0"/>
              <a:t> </a:t>
            </a:r>
            <a:r>
              <a:rPr lang="en-US" dirty="0"/>
              <a:t> </a:t>
            </a:r>
            <a:endParaRPr lang="en-AU" dirty="0"/>
          </a:p>
          <a:p>
            <a:endParaRPr lang="en-AU" dirty="0"/>
          </a:p>
        </p:txBody>
      </p:sp>
    </p:spTree>
    <p:extLst>
      <p:ext uri="{BB962C8B-B14F-4D97-AF65-F5344CB8AC3E}">
        <p14:creationId xmlns:p14="http://schemas.microsoft.com/office/powerpoint/2010/main" val="350345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Content Placeholder 2"/>
          <p:cNvSpPr>
            <a:spLocks noGrp="1"/>
          </p:cNvSpPr>
          <p:nvPr>
            <p:ph idx="1"/>
          </p:nvPr>
        </p:nvSpPr>
        <p:spPr>
          <a:xfrm>
            <a:off x="2123728" y="1524000"/>
            <a:ext cx="6867872" cy="5334000"/>
          </a:xfrm>
        </p:spPr>
        <p:txBody>
          <a:bodyPr/>
          <a:lstStyle/>
          <a:p>
            <a:r>
              <a:rPr lang="en-AU" dirty="0" smtClean="0"/>
              <a:t>“</a:t>
            </a:r>
            <a:r>
              <a:rPr lang="en-AU" dirty="0"/>
              <a:t>mechanistic, non-interactive and linear”. Hines (1992, p.324) </a:t>
            </a:r>
            <a:endParaRPr lang="en-AU" dirty="0" smtClean="0"/>
          </a:p>
          <a:p>
            <a:r>
              <a:rPr lang="en-AU" dirty="0" smtClean="0"/>
              <a:t>Management researchers willing to explore organizations on the edge of chaos (Brown </a:t>
            </a:r>
            <a:r>
              <a:rPr lang="en-AU" dirty="0"/>
              <a:t>and Eisenhardt, 1997, Davis, Eisenhardt and Bingham, </a:t>
            </a:r>
            <a:r>
              <a:rPr lang="en-AU" dirty="0" smtClean="0"/>
              <a:t>2009)</a:t>
            </a:r>
          </a:p>
          <a:p>
            <a:r>
              <a:rPr lang="en-AU" dirty="0"/>
              <a:t>“Change must not be thought of as an emergent property of organization. Rather, organization must be understood as an emergent property of change.”   (</a:t>
            </a:r>
            <a:r>
              <a:rPr lang="en-AU" dirty="0" err="1"/>
              <a:t>Tsoukas</a:t>
            </a:r>
            <a:r>
              <a:rPr lang="en-AU" dirty="0"/>
              <a:t> and Chia, 2002, p.570).</a:t>
            </a:r>
          </a:p>
        </p:txBody>
      </p:sp>
    </p:spTree>
    <p:extLst>
      <p:ext uri="{BB962C8B-B14F-4D97-AF65-F5344CB8AC3E}">
        <p14:creationId xmlns:p14="http://schemas.microsoft.com/office/powerpoint/2010/main" val="80683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Changes in strategic presence and organization structure</a:t>
            </a:r>
            <a:endParaRPr lang="en-AU" dirty="0"/>
          </a:p>
        </p:txBody>
      </p:sp>
      <p:sp>
        <p:nvSpPr>
          <p:cNvPr id="3" name="Content Placeholder 2"/>
          <p:cNvSpPr>
            <a:spLocks noGrp="1"/>
          </p:cNvSpPr>
          <p:nvPr>
            <p:ph idx="1"/>
          </p:nvPr>
        </p:nvSpPr>
        <p:spPr>
          <a:xfrm>
            <a:off x="1979712" y="1524000"/>
            <a:ext cx="7011888" cy="4724400"/>
          </a:xfrm>
        </p:spPr>
        <p:txBody>
          <a:bodyPr/>
          <a:lstStyle/>
          <a:p>
            <a:r>
              <a:rPr lang="en-US" dirty="0" smtClean="0"/>
              <a:t>Late 2008 re-aligned worldwide to </a:t>
            </a:r>
            <a:r>
              <a:rPr lang="en-US" dirty="0"/>
              <a:t>better manage capital and </a:t>
            </a:r>
            <a:r>
              <a:rPr lang="en-US" dirty="0" smtClean="0"/>
              <a:t>resources (closed 4 </a:t>
            </a:r>
            <a:r>
              <a:rPr lang="en-US" dirty="0"/>
              <a:t>foreign business units in </a:t>
            </a:r>
            <a:r>
              <a:rPr lang="en-US" dirty="0" smtClean="0"/>
              <a:t>Asia </a:t>
            </a:r>
            <a:r>
              <a:rPr lang="en-US" dirty="0"/>
              <a:t>and </a:t>
            </a:r>
            <a:r>
              <a:rPr lang="en-US" dirty="0" smtClean="0"/>
              <a:t>centralized </a:t>
            </a:r>
            <a:r>
              <a:rPr lang="en-US" dirty="0"/>
              <a:t>some </a:t>
            </a:r>
            <a:r>
              <a:rPr lang="en-US" dirty="0" smtClean="0"/>
              <a:t>ops </a:t>
            </a:r>
            <a:r>
              <a:rPr lang="en-US" dirty="0"/>
              <a:t>to </a:t>
            </a:r>
            <a:r>
              <a:rPr lang="en-US" dirty="0" smtClean="0"/>
              <a:t>the RO.</a:t>
            </a:r>
          </a:p>
          <a:p>
            <a:r>
              <a:rPr lang="en-US" dirty="0" smtClean="0"/>
              <a:t>New division </a:t>
            </a:r>
            <a:r>
              <a:rPr lang="en-US" dirty="0"/>
              <a:t>in 2008 to reduce </a:t>
            </a:r>
            <a:r>
              <a:rPr lang="en-US" dirty="0" smtClean="0"/>
              <a:t>risks</a:t>
            </a:r>
          </a:p>
          <a:p>
            <a:r>
              <a:rPr lang="en-US" dirty="0"/>
              <a:t>R</a:t>
            </a:r>
            <a:r>
              <a:rPr lang="en-US" dirty="0" smtClean="0"/>
              <a:t>eorganized </a:t>
            </a:r>
            <a:r>
              <a:rPr lang="en-US" dirty="0"/>
              <a:t>its support functions.  All Foreign Business Units were required to align with the global framework.</a:t>
            </a:r>
            <a:endParaRPr lang="en-AU" dirty="0"/>
          </a:p>
          <a:p>
            <a:r>
              <a:rPr lang="en-US" dirty="0"/>
              <a:t> </a:t>
            </a:r>
            <a:r>
              <a:rPr lang="en-US" dirty="0" smtClean="0"/>
              <a:t>Align </a:t>
            </a:r>
            <a:r>
              <a:rPr lang="en-US" dirty="0"/>
              <a:t>with the global framework.  </a:t>
            </a:r>
            <a:endParaRPr lang="en-AU" dirty="0"/>
          </a:p>
          <a:p>
            <a:r>
              <a:rPr lang="en-US" dirty="0" smtClean="0"/>
              <a:t>Responsibility </a:t>
            </a:r>
            <a:r>
              <a:rPr lang="en-US" dirty="0"/>
              <a:t>of regional CEOs for business </a:t>
            </a:r>
            <a:r>
              <a:rPr lang="en-US" dirty="0" smtClean="0"/>
              <a:t>strategy, risk etc.</a:t>
            </a:r>
            <a:endParaRPr lang="en-AU" dirty="0"/>
          </a:p>
        </p:txBody>
      </p:sp>
    </p:spTree>
    <p:extLst>
      <p:ext uri="{BB962C8B-B14F-4D97-AF65-F5344CB8AC3E}">
        <p14:creationId xmlns:p14="http://schemas.microsoft.com/office/powerpoint/2010/main" val="208549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Changes in the design of the Management Control System</a:t>
            </a:r>
            <a:endParaRPr lang="en-AU" dirty="0"/>
          </a:p>
        </p:txBody>
      </p:sp>
      <p:sp>
        <p:nvSpPr>
          <p:cNvPr id="3" name="Content Placeholder 2"/>
          <p:cNvSpPr>
            <a:spLocks noGrp="1"/>
          </p:cNvSpPr>
          <p:nvPr>
            <p:ph idx="1"/>
          </p:nvPr>
        </p:nvSpPr>
        <p:spPr>
          <a:xfrm>
            <a:off x="1403648" y="1524000"/>
            <a:ext cx="7587952" cy="4724400"/>
          </a:xfrm>
        </p:spPr>
        <p:txBody>
          <a:bodyPr/>
          <a:lstStyle/>
          <a:p>
            <a:r>
              <a:rPr lang="en-US" dirty="0" smtClean="0"/>
              <a:t>Belief </a:t>
            </a:r>
            <a:r>
              <a:rPr lang="en-US" dirty="0"/>
              <a:t>systems appear to have been used to try and change the culture to overcome the crises. </a:t>
            </a:r>
            <a:r>
              <a:rPr lang="en-US" dirty="0" smtClean="0"/>
              <a:t>(May 2008) Values </a:t>
            </a:r>
            <a:r>
              <a:rPr lang="en-US" dirty="0"/>
              <a:t>such as personal accountability, discipline, </a:t>
            </a:r>
            <a:r>
              <a:rPr lang="en-US" dirty="0" smtClean="0"/>
              <a:t>rigor </a:t>
            </a:r>
            <a:r>
              <a:rPr lang="en-US" dirty="0"/>
              <a:t>and transparency around a lasting people focused </a:t>
            </a:r>
            <a:r>
              <a:rPr lang="en-US" dirty="0" smtClean="0"/>
              <a:t>value.</a:t>
            </a:r>
            <a:endParaRPr lang="en-AU" dirty="0"/>
          </a:p>
          <a:p>
            <a:r>
              <a:rPr lang="en-US" dirty="0"/>
              <a:t> </a:t>
            </a:r>
            <a:r>
              <a:rPr lang="en-US" dirty="0" smtClean="0"/>
              <a:t>Boundary </a:t>
            </a:r>
            <a:r>
              <a:rPr lang="en-US" dirty="0"/>
              <a:t>systems </a:t>
            </a:r>
            <a:r>
              <a:rPr lang="en-US" dirty="0" smtClean="0"/>
              <a:t>through internal controls – handbook with compliance rules. Measure </a:t>
            </a:r>
            <a:r>
              <a:rPr lang="en-US" dirty="0"/>
              <a:t>unauthorized transactions and identify fictitious deals.</a:t>
            </a:r>
            <a:endParaRPr lang="en-AU" dirty="0"/>
          </a:p>
          <a:p>
            <a:r>
              <a:rPr lang="en-US" dirty="0" smtClean="0"/>
              <a:t> Interactive control - an increase in communication, more visits to Asia by CEO  </a:t>
            </a:r>
            <a:endParaRPr lang="en-AU" dirty="0"/>
          </a:p>
        </p:txBody>
      </p:sp>
    </p:spTree>
    <p:extLst>
      <p:ext uri="{BB962C8B-B14F-4D97-AF65-F5344CB8AC3E}">
        <p14:creationId xmlns:p14="http://schemas.microsoft.com/office/powerpoint/2010/main" val="189279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Diagnostic control systems</a:t>
            </a:r>
            <a:endParaRPr lang="en-AU" dirty="0"/>
          </a:p>
        </p:txBody>
      </p:sp>
      <p:sp>
        <p:nvSpPr>
          <p:cNvPr id="3" name="Content Placeholder 2"/>
          <p:cNvSpPr>
            <a:spLocks noGrp="1"/>
          </p:cNvSpPr>
          <p:nvPr>
            <p:ph idx="1"/>
          </p:nvPr>
        </p:nvSpPr>
        <p:spPr>
          <a:xfrm>
            <a:off x="1547664" y="1340768"/>
            <a:ext cx="7596336" cy="4907632"/>
          </a:xfrm>
        </p:spPr>
        <p:txBody>
          <a:bodyPr/>
          <a:lstStyle/>
          <a:p>
            <a:r>
              <a:rPr lang="en-US" dirty="0" smtClean="0"/>
              <a:t>New performance </a:t>
            </a:r>
            <a:r>
              <a:rPr lang="en-US" dirty="0"/>
              <a:t>appraisal </a:t>
            </a:r>
            <a:r>
              <a:rPr lang="en-US" dirty="0" smtClean="0"/>
              <a:t>(late 2009) focus </a:t>
            </a:r>
            <a:r>
              <a:rPr lang="en-US" dirty="0"/>
              <a:t>on actions and </a:t>
            </a:r>
            <a:r>
              <a:rPr lang="en-US" dirty="0" smtClean="0"/>
              <a:t>behaviour </a:t>
            </a:r>
            <a:r>
              <a:rPr lang="en-US" dirty="0"/>
              <a:t>employed to achieve the results. </a:t>
            </a:r>
            <a:endParaRPr lang="en-US" dirty="0" smtClean="0"/>
          </a:p>
          <a:p>
            <a:r>
              <a:rPr lang="en-US" dirty="0" smtClean="0"/>
              <a:t>Increments </a:t>
            </a:r>
            <a:r>
              <a:rPr lang="en-US" dirty="0"/>
              <a:t>and </a:t>
            </a:r>
            <a:r>
              <a:rPr lang="en-US" dirty="0" smtClean="0"/>
              <a:t>bonuses </a:t>
            </a:r>
            <a:r>
              <a:rPr lang="en-US" dirty="0"/>
              <a:t>based more tightly on annual </a:t>
            </a:r>
            <a:r>
              <a:rPr lang="en-US" dirty="0" smtClean="0"/>
              <a:t>objectives e.g. career </a:t>
            </a:r>
            <a:r>
              <a:rPr lang="en-US" dirty="0"/>
              <a:t>management dashboards </a:t>
            </a:r>
            <a:r>
              <a:rPr lang="en-US" dirty="0" smtClean="0"/>
              <a:t>monitored </a:t>
            </a:r>
            <a:r>
              <a:rPr lang="en-US" dirty="0"/>
              <a:t>on a quarterly </a:t>
            </a:r>
            <a:r>
              <a:rPr lang="en-US" dirty="0" smtClean="0"/>
              <a:t>basis.  </a:t>
            </a:r>
            <a:endParaRPr lang="en-AU" dirty="0"/>
          </a:p>
          <a:p>
            <a:r>
              <a:rPr lang="en-US" dirty="0"/>
              <a:t> </a:t>
            </a:r>
            <a:r>
              <a:rPr lang="en-US" dirty="0" smtClean="0"/>
              <a:t>New </a:t>
            </a:r>
            <a:r>
              <a:rPr lang="en-US" dirty="0"/>
              <a:t>standardized performance measurement system based on regional rather than business line performance. </a:t>
            </a:r>
            <a:r>
              <a:rPr lang="en-US" dirty="0" smtClean="0"/>
              <a:t>Track daily </a:t>
            </a:r>
            <a:r>
              <a:rPr lang="en-US" dirty="0"/>
              <a:t>regional results </a:t>
            </a:r>
            <a:r>
              <a:rPr lang="en-US" dirty="0" smtClean="0"/>
              <a:t>with quarterly meetings. More centralized HO control.</a:t>
            </a:r>
            <a:endParaRPr lang="en-AU" dirty="0"/>
          </a:p>
        </p:txBody>
      </p:sp>
    </p:spTree>
    <p:extLst>
      <p:ext uri="{BB962C8B-B14F-4D97-AF65-F5344CB8AC3E}">
        <p14:creationId xmlns:p14="http://schemas.microsoft.com/office/powerpoint/2010/main" val="124864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Budgets and cost controls</a:t>
            </a:r>
            <a:endParaRPr lang="en-AU" dirty="0"/>
          </a:p>
        </p:txBody>
      </p:sp>
      <p:sp>
        <p:nvSpPr>
          <p:cNvPr id="3" name="Content Placeholder 2"/>
          <p:cNvSpPr>
            <a:spLocks noGrp="1"/>
          </p:cNvSpPr>
          <p:nvPr>
            <p:ph idx="1"/>
          </p:nvPr>
        </p:nvSpPr>
        <p:spPr>
          <a:xfrm>
            <a:off x="1979712" y="1524000"/>
            <a:ext cx="7011888" cy="4724400"/>
          </a:xfrm>
        </p:spPr>
        <p:txBody>
          <a:bodyPr/>
          <a:lstStyle/>
          <a:p>
            <a:r>
              <a:rPr lang="en-US" dirty="0" smtClean="0"/>
              <a:t>2008 tighter </a:t>
            </a:r>
            <a:r>
              <a:rPr lang="en-US" dirty="0"/>
              <a:t>top down approach with stringent control on both headcount and costs.  </a:t>
            </a:r>
            <a:r>
              <a:rPr lang="en-US" dirty="0" smtClean="0"/>
              <a:t>HO </a:t>
            </a:r>
            <a:r>
              <a:rPr lang="en-US" dirty="0"/>
              <a:t>decided </a:t>
            </a:r>
            <a:r>
              <a:rPr lang="en-US" dirty="0" smtClean="0"/>
              <a:t>cuts and allocated </a:t>
            </a:r>
            <a:r>
              <a:rPr lang="en-US" dirty="0"/>
              <a:t>by location without </a:t>
            </a:r>
            <a:r>
              <a:rPr lang="en-US" dirty="0" smtClean="0"/>
              <a:t>discussion</a:t>
            </a:r>
            <a:r>
              <a:rPr lang="en-AU" dirty="0" smtClean="0"/>
              <a:t>.</a:t>
            </a:r>
            <a:endParaRPr lang="en-AU" dirty="0"/>
          </a:p>
          <a:p>
            <a:r>
              <a:rPr lang="en-US" dirty="0"/>
              <a:t> </a:t>
            </a:r>
            <a:r>
              <a:rPr lang="en-US" dirty="0" smtClean="0"/>
              <a:t>2009 top </a:t>
            </a:r>
            <a:r>
              <a:rPr lang="en-US" dirty="0"/>
              <a:t>down budget process but used meetings for arbitration to give some power to Regional Offices. </a:t>
            </a:r>
            <a:endParaRPr lang="en-AU" dirty="0"/>
          </a:p>
          <a:p>
            <a:pPr marL="0" indent="0">
              <a:buNone/>
            </a:pPr>
            <a:endParaRPr lang="en-AU" dirty="0"/>
          </a:p>
        </p:txBody>
      </p:sp>
    </p:spTree>
    <p:extLst>
      <p:ext uri="{BB962C8B-B14F-4D97-AF65-F5344CB8AC3E}">
        <p14:creationId xmlns:p14="http://schemas.microsoft.com/office/powerpoint/2010/main" val="1101622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Cost control</a:t>
            </a:r>
            <a:endParaRPr lang="en-AU" dirty="0"/>
          </a:p>
        </p:txBody>
      </p:sp>
      <p:sp>
        <p:nvSpPr>
          <p:cNvPr id="3" name="Content Placeholder 2"/>
          <p:cNvSpPr>
            <a:spLocks noGrp="1"/>
          </p:cNvSpPr>
          <p:nvPr>
            <p:ph idx="1"/>
          </p:nvPr>
        </p:nvSpPr>
        <p:spPr>
          <a:xfrm>
            <a:off x="1691680" y="1524000"/>
            <a:ext cx="7452320" cy="4724400"/>
          </a:xfrm>
        </p:spPr>
        <p:txBody>
          <a:bodyPr/>
          <a:lstStyle/>
          <a:p>
            <a:r>
              <a:rPr lang="en-US" dirty="0" smtClean="0"/>
              <a:t>Cost </a:t>
            </a:r>
            <a:r>
              <a:rPr lang="en-US" dirty="0"/>
              <a:t>optimization project </a:t>
            </a:r>
            <a:r>
              <a:rPr lang="en-US" dirty="0" smtClean="0"/>
              <a:t>- </a:t>
            </a:r>
            <a:r>
              <a:rPr lang="en-US" dirty="0"/>
              <a:t>accountability for project expenses</a:t>
            </a:r>
            <a:r>
              <a:rPr lang="en-US" dirty="0" smtClean="0"/>
              <a:t>.</a:t>
            </a:r>
          </a:p>
          <a:p>
            <a:r>
              <a:rPr lang="en-US" dirty="0" smtClean="0"/>
              <a:t>Cost containment project in 2009 - Strict controls on travel etc.</a:t>
            </a:r>
          </a:p>
          <a:p>
            <a:r>
              <a:rPr lang="en-US" dirty="0" smtClean="0"/>
              <a:t>Quarterly </a:t>
            </a:r>
            <a:r>
              <a:rPr lang="en-US" dirty="0"/>
              <a:t>meetings to monitor the progress of cost savings </a:t>
            </a:r>
            <a:endParaRPr lang="en-US" dirty="0" smtClean="0"/>
          </a:p>
          <a:p>
            <a:r>
              <a:rPr lang="en-US" dirty="0" smtClean="0"/>
              <a:t>Report </a:t>
            </a:r>
            <a:r>
              <a:rPr lang="en-US" dirty="0"/>
              <a:t>standardization and streamlining project </a:t>
            </a:r>
            <a:r>
              <a:rPr lang="en-US" dirty="0" smtClean="0"/>
              <a:t> 2009  </a:t>
            </a:r>
            <a:endParaRPr lang="en-AU" dirty="0"/>
          </a:p>
        </p:txBody>
      </p:sp>
    </p:spTree>
    <p:extLst>
      <p:ext uri="{BB962C8B-B14F-4D97-AF65-F5344CB8AC3E}">
        <p14:creationId xmlns:p14="http://schemas.microsoft.com/office/powerpoint/2010/main" val="58478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Informal controls very strong</a:t>
            </a:r>
            <a:endParaRPr lang="en-AU" dirty="0"/>
          </a:p>
        </p:txBody>
      </p:sp>
      <p:sp>
        <p:nvSpPr>
          <p:cNvPr id="3" name="Content Placeholder 2"/>
          <p:cNvSpPr>
            <a:spLocks noGrp="1"/>
          </p:cNvSpPr>
          <p:nvPr>
            <p:ph idx="1"/>
          </p:nvPr>
        </p:nvSpPr>
        <p:spPr>
          <a:xfrm>
            <a:off x="2123728" y="1524000"/>
            <a:ext cx="6867872" cy="4724400"/>
          </a:xfrm>
        </p:spPr>
        <p:txBody>
          <a:bodyPr/>
          <a:lstStyle/>
          <a:p>
            <a:r>
              <a:rPr lang="en-US" dirty="0" smtClean="0"/>
              <a:t>Knowing the right person - </a:t>
            </a:r>
            <a:r>
              <a:rPr lang="en-US" dirty="0"/>
              <a:t>open </a:t>
            </a:r>
            <a:r>
              <a:rPr lang="en-US" dirty="0" smtClean="0"/>
              <a:t>positions </a:t>
            </a:r>
            <a:r>
              <a:rPr lang="en-US" dirty="0"/>
              <a:t>filled immediately by candidates </a:t>
            </a:r>
            <a:r>
              <a:rPr lang="en-US" dirty="0" smtClean="0"/>
              <a:t>recommended </a:t>
            </a:r>
            <a:r>
              <a:rPr lang="en-US" dirty="0"/>
              <a:t>by the manager at the top </a:t>
            </a:r>
            <a:r>
              <a:rPr lang="en-US" dirty="0" smtClean="0"/>
              <a:t>of the hierarchy</a:t>
            </a:r>
            <a:r>
              <a:rPr lang="en-US" dirty="0"/>
              <a:t>.</a:t>
            </a:r>
            <a:endParaRPr lang="en-AU" dirty="0"/>
          </a:p>
          <a:p>
            <a:r>
              <a:rPr lang="en-US" dirty="0"/>
              <a:t> </a:t>
            </a:r>
            <a:r>
              <a:rPr lang="en-US" dirty="0" smtClean="0"/>
              <a:t>Less </a:t>
            </a:r>
            <a:r>
              <a:rPr lang="en-US" dirty="0"/>
              <a:t>formalized structure and detailed procedures empowered staff to find the best way to carry out the tasks, which enable the organization to react effectively and efficiently upon urgent request.     </a:t>
            </a:r>
            <a:endParaRPr lang="en-AU" dirty="0"/>
          </a:p>
          <a:p>
            <a:pPr marL="0" indent="0">
              <a:buNone/>
            </a:pPr>
            <a:endParaRPr lang="en-AU" dirty="0"/>
          </a:p>
        </p:txBody>
      </p:sp>
    </p:spTree>
    <p:extLst>
      <p:ext uri="{BB962C8B-B14F-4D97-AF65-F5344CB8AC3E}">
        <p14:creationId xmlns:p14="http://schemas.microsoft.com/office/powerpoint/2010/main" val="2708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External crisis in 2011</a:t>
            </a:r>
            <a:endParaRPr lang="en-AU" dirty="0"/>
          </a:p>
        </p:txBody>
      </p:sp>
      <p:sp>
        <p:nvSpPr>
          <p:cNvPr id="3" name="Content Placeholder 2"/>
          <p:cNvSpPr>
            <a:spLocks noGrp="1"/>
          </p:cNvSpPr>
          <p:nvPr>
            <p:ph idx="1"/>
          </p:nvPr>
        </p:nvSpPr>
        <p:spPr>
          <a:xfrm>
            <a:off x="1691680" y="1524000"/>
            <a:ext cx="7452320" cy="4724400"/>
          </a:xfrm>
        </p:spPr>
        <p:txBody>
          <a:bodyPr/>
          <a:lstStyle/>
          <a:p>
            <a:r>
              <a:rPr lang="en-US" dirty="0" err="1" smtClean="0"/>
              <a:t>EuroFinance</a:t>
            </a:r>
            <a:r>
              <a:rPr lang="en-US" dirty="0" smtClean="0"/>
              <a:t> survived GFC – still profitable.</a:t>
            </a:r>
          </a:p>
          <a:p>
            <a:r>
              <a:rPr lang="en-US" dirty="0"/>
              <a:t>N</a:t>
            </a:r>
            <a:r>
              <a:rPr lang="en-US" dirty="0" smtClean="0"/>
              <a:t>ot </a:t>
            </a:r>
            <a:r>
              <a:rPr lang="en-US" dirty="0"/>
              <a:t>able to meet forecasts by the end of </a:t>
            </a:r>
            <a:r>
              <a:rPr lang="en-US" dirty="0" smtClean="0"/>
              <a:t>2011 – profitability</a:t>
            </a:r>
          </a:p>
          <a:p>
            <a:r>
              <a:rPr lang="en-US" dirty="0" smtClean="0"/>
              <a:t>Focused </a:t>
            </a:r>
            <a:r>
              <a:rPr lang="en-US" dirty="0"/>
              <a:t>on controlling its expenses, defined a cost control policy, and pushed </a:t>
            </a:r>
            <a:r>
              <a:rPr lang="en-US" dirty="0" smtClean="0"/>
              <a:t>outsourcing to </a:t>
            </a:r>
            <a:r>
              <a:rPr lang="en-US" dirty="0"/>
              <a:t>achieve the targeted cost and headcount.  </a:t>
            </a:r>
            <a:endParaRPr lang="en-AU" dirty="0"/>
          </a:p>
          <a:p>
            <a:r>
              <a:rPr lang="en-US" dirty="0" smtClean="0"/>
              <a:t>Budget </a:t>
            </a:r>
            <a:r>
              <a:rPr lang="en-US" dirty="0"/>
              <a:t>2012 targeted drastic cost reduction </a:t>
            </a:r>
            <a:r>
              <a:rPr lang="en-US" dirty="0" smtClean="0"/>
              <a:t>Voluntary redundancies. </a:t>
            </a:r>
          </a:p>
          <a:p>
            <a:r>
              <a:rPr lang="en-US" dirty="0" smtClean="0"/>
              <a:t>HO worried about first </a:t>
            </a:r>
            <a:r>
              <a:rPr lang="en-US" dirty="0"/>
              <a:t>headcount cut in France </a:t>
            </a:r>
            <a:r>
              <a:rPr lang="en-US" dirty="0" smtClean="0"/>
              <a:t>after </a:t>
            </a:r>
            <a:r>
              <a:rPr lang="en-US" dirty="0"/>
              <a:t>French president election.  </a:t>
            </a:r>
            <a:endParaRPr lang="en-AU" dirty="0"/>
          </a:p>
        </p:txBody>
      </p:sp>
    </p:spTree>
    <p:extLst>
      <p:ext uri="{BB962C8B-B14F-4D97-AF65-F5344CB8AC3E}">
        <p14:creationId xmlns:p14="http://schemas.microsoft.com/office/powerpoint/2010/main" val="225227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a:t>
            </a:r>
            <a:endParaRPr lang="en-AU" dirty="0"/>
          </a:p>
        </p:txBody>
      </p:sp>
      <p:sp>
        <p:nvSpPr>
          <p:cNvPr id="3" name="Content Placeholder 2"/>
          <p:cNvSpPr>
            <a:spLocks noGrp="1"/>
          </p:cNvSpPr>
          <p:nvPr>
            <p:ph idx="1"/>
          </p:nvPr>
        </p:nvSpPr>
        <p:spPr>
          <a:xfrm>
            <a:off x="971600" y="1340768"/>
            <a:ext cx="8172400" cy="4907632"/>
          </a:xfrm>
        </p:spPr>
        <p:txBody>
          <a:bodyPr/>
          <a:lstStyle/>
          <a:p>
            <a:pPr lvl="0"/>
            <a:r>
              <a:rPr lang="en-US" dirty="0" smtClean="0">
                <a:solidFill>
                  <a:srgbClr val="000000"/>
                </a:solidFill>
              </a:rPr>
              <a:t>Change </a:t>
            </a:r>
            <a:r>
              <a:rPr lang="en-US" dirty="0">
                <a:solidFill>
                  <a:srgbClr val="000000"/>
                </a:solidFill>
              </a:rPr>
              <a:t>top management and </a:t>
            </a:r>
            <a:r>
              <a:rPr lang="en-US" dirty="0" err="1" smtClean="0">
                <a:solidFill>
                  <a:srgbClr val="000000"/>
                </a:solidFill>
              </a:rPr>
              <a:t>org.structure</a:t>
            </a:r>
            <a:r>
              <a:rPr lang="en-US" dirty="0" smtClean="0">
                <a:solidFill>
                  <a:srgbClr val="000000"/>
                </a:solidFill>
              </a:rPr>
              <a:t> </a:t>
            </a:r>
            <a:r>
              <a:rPr lang="en-US" dirty="0">
                <a:solidFill>
                  <a:srgbClr val="000000"/>
                </a:solidFill>
              </a:rPr>
              <a:t>as the Global CEO </a:t>
            </a:r>
            <a:r>
              <a:rPr lang="en-US" dirty="0" smtClean="0">
                <a:solidFill>
                  <a:srgbClr val="000000"/>
                </a:solidFill>
              </a:rPr>
              <a:t>left end 2011</a:t>
            </a:r>
            <a:r>
              <a:rPr lang="en-US" dirty="0">
                <a:solidFill>
                  <a:srgbClr val="000000"/>
                </a:solidFill>
              </a:rPr>
              <a:t>.</a:t>
            </a:r>
            <a:endParaRPr lang="en-AU" dirty="0">
              <a:solidFill>
                <a:srgbClr val="000000"/>
              </a:solidFill>
            </a:endParaRPr>
          </a:p>
          <a:p>
            <a:pPr lvl="0"/>
            <a:r>
              <a:rPr lang="en-US" dirty="0" smtClean="0">
                <a:solidFill>
                  <a:srgbClr val="000000"/>
                </a:solidFill>
              </a:rPr>
              <a:t>No change to belief system</a:t>
            </a:r>
            <a:endParaRPr lang="en-AU" dirty="0">
              <a:solidFill>
                <a:srgbClr val="000000"/>
              </a:solidFill>
            </a:endParaRPr>
          </a:p>
          <a:p>
            <a:pPr lvl="0"/>
            <a:r>
              <a:rPr lang="en-US" dirty="0" smtClean="0">
                <a:solidFill>
                  <a:srgbClr val="000000"/>
                </a:solidFill>
              </a:rPr>
              <a:t>Diagnostic </a:t>
            </a:r>
            <a:r>
              <a:rPr lang="en-US" dirty="0">
                <a:solidFill>
                  <a:srgbClr val="000000"/>
                </a:solidFill>
              </a:rPr>
              <a:t>control </a:t>
            </a:r>
            <a:r>
              <a:rPr lang="en-US" dirty="0" smtClean="0">
                <a:solidFill>
                  <a:srgbClr val="000000"/>
                </a:solidFill>
              </a:rPr>
              <a:t>systems - </a:t>
            </a:r>
            <a:r>
              <a:rPr lang="en-US" dirty="0">
                <a:solidFill>
                  <a:srgbClr val="000000"/>
                </a:solidFill>
              </a:rPr>
              <a:t>Cost controls were tightened. </a:t>
            </a:r>
            <a:endParaRPr lang="en-US" dirty="0" smtClean="0">
              <a:solidFill>
                <a:srgbClr val="000000"/>
              </a:solidFill>
            </a:endParaRPr>
          </a:p>
          <a:p>
            <a:pPr lvl="1"/>
            <a:r>
              <a:rPr lang="en-US" dirty="0" smtClean="0">
                <a:solidFill>
                  <a:srgbClr val="000000"/>
                </a:solidFill>
              </a:rPr>
              <a:t>New </a:t>
            </a:r>
            <a:r>
              <a:rPr lang="en-US" dirty="0">
                <a:solidFill>
                  <a:srgbClr val="000000"/>
                </a:solidFill>
              </a:rPr>
              <a:t>policy to stop reimbursement of some </a:t>
            </a:r>
            <a:r>
              <a:rPr lang="en-US" dirty="0" smtClean="0">
                <a:solidFill>
                  <a:srgbClr val="000000"/>
                </a:solidFill>
              </a:rPr>
              <a:t>expenses</a:t>
            </a:r>
          </a:p>
          <a:p>
            <a:pPr lvl="1"/>
            <a:r>
              <a:rPr lang="en-US" dirty="0" smtClean="0">
                <a:solidFill>
                  <a:srgbClr val="000000"/>
                </a:solidFill>
              </a:rPr>
              <a:t>Approval </a:t>
            </a:r>
            <a:r>
              <a:rPr lang="en-US" dirty="0">
                <a:solidFill>
                  <a:srgbClr val="000000"/>
                </a:solidFill>
              </a:rPr>
              <a:t>by exception by top </a:t>
            </a:r>
            <a:r>
              <a:rPr lang="en-US" dirty="0" smtClean="0">
                <a:solidFill>
                  <a:srgbClr val="000000"/>
                </a:solidFill>
              </a:rPr>
              <a:t>management</a:t>
            </a:r>
          </a:p>
          <a:p>
            <a:pPr lvl="1"/>
            <a:r>
              <a:rPr lang="en-US" dirty="0" smtClean="0">
                <a:solidFill>
                  <a:srgbClr val="000000"/>
                </a:solidFill>
              </a:rPr>
              <a:t>Reports tracking </a:t>
            </a:r>
            <a:r>
              <a:rPr lang="en-US" dirty="0">
                <a:solidFill>
                  <a:srgbClr val="000000"/>
                </a:solidFill>
              </a:rPr>
              <a:t>the expenses incurred by staff.  </a:t>
            </a:r>
            <a:endParaRPr lang="en-US" dirty="0" smtClean="0">
              <a:solidFill>
                <a:srgbClr val="000000"/>
              </a:solidFill>
            </a:endParaRPr>
          </a:p>
          <a:p>
            <a:pPr lvl="1"/>
            <a:r>
              <a:rPr lang="en-US" dirty="0" smtClean="0">
                <a:solidFill>
                  <a:srgbClr val="000000"/>
                </a:solidFill>
              </a:rPr>
              <a:t>Meetings for </a:t>
            </a:r>
            <a:r>
              <a:rPr lang="en-US" dirty="0">
                <a:solidFill>
                  <a:srgbClr val="000000"/>
                </a:solidFill>
              </a:rPr>
              <a:t>information sharing and interactive use of accounting data, and these included decisions  on how to control the expenses.</a:t>
            </a:r>
            <a:endParaRPr lang="en-AU" dirty="0">
              <a:solidFill>
                <a:srgbClr val="000000"/>
              </a:solidFill>
            </a:endParaRPr>
          </a:p>
          <a:p>
            <a:pPr lvl="0"/>
            <a:r>
              <a:rPr lang="en-US" dirty="0">
                <a:solidFill>
                  <a:srgbClr val="000000"/>
                </a:solidFill>
              </a:rPr>
              <a:t> </a:t>
            </a:r>
            <a:r>
              <a:rPr lang="en-US" dirty="0" smtClean="0">
                <a:solidFill>
                  <a:srgbClr val="000000"/>
                </a:solidFill>
              </a:rPr>
              <a:t>Project </a:t>
            </a:r>
            <a:r>
              <a:rPr lang="en-US" dirty="0">
                <a:solidFill>
                  <a:srgbClr val="000000"/>
                </a:solidFill>
              </a:rPr>
              <a:t>management system </a:t>
            </a:r>
            <a:endParaRPr lang="en-AU" dirty="0">
              <a:solidFill>
                <a:srgbClr val="000000"/>
              </a:solidFill>
            </a:endParaRPr>
          </a:p>
        </p:txBody>
      </p:sp>
    </p:spTree>
    <p:extLst>
      <p:ext uri="{BB962C8B-B14F-4D97-AF65-F5344CB8AC3E}">
        <p14:creationId xmlns:p14="http://schemas.microsoft.com/office/powerpoint/2010/main" val="232011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conclusions</a:t>
            </a:r>
            <a:endParaRPr lang="en-AU" dirty="0"/>
          </a:p>
        </p:txBody>
      </p:sp>
      <p:sp>
        <p:nvSpPr>
          <p:cNvPr id="3" name="Content Placeholder 2"/>
          <p:cNvSpPr>
            <a:spLocks noGrp="1"/>
          </p:cNvSpPr>
          <p:nvPr>
            <p:ph idx="1"/>
          </p:nvPr>
        </p:nvSpPr>
        <p:spPr>
          <a:xfrm>
            <a:off x="1763688" y="1524000"/>
            <a:ext cx="7227912" cy="4724400"/>
          </a:xfrm>
        </p:spPr>
        <p:txBody>
          <a:bodyPr/>
          <a:lstStyle/>
          <a:p>
            <a:r>
              <a:rPr lang="en-AU" dirty="0" smtClean="0"/>
              <a:t>Accounting research tends to ignore far from equilibrium conditions</a:t>
            </a:r>
          </a:p>
          <a:p>
            <a:r>
              <a:rPr lang="en-AU" dirty="0" smtClean="0"/>
              <a:t>Management </a:t>
            </a:r>
            <a:r>
              <a:rPr lang="en-AU" dirty="0"/>
              <a:t>control systems may be very useful in relatively stable situations, up to the bifurcation </a:t>
            </a:r>
            <a:r>
              <a:rPr lang="en-AU" dirty="0" smtClean="0"/>
              <a:t>point</a:t>
            </a:r>
            <a:r>
              <a:rPr lang="en-AU" dirty="0"/>
              <a:t> </a:t>
            </a:r>
            <a:r>
              <a:rPr lang="en-AU" dirty="0" smtClean="0"/>
              <a:t>– how useful beyond?</a:t>
            </a:r>
            <a:endParaRPr lang="en-AU" dirty="0"/>
          </a:p>
          <a:p>
            <a:r>
              <a:rPr lang="en-AU" dirty="0" err="1" smtClean="0"/>
              <a:t>Leifer’s</a:t>
            </a:r>
            <a:r>
              <a:rPr lang="en-AU" dirty="0" smtClean="0"/>
              <a:t> </a:t>
            </a:r>
            <a:r>
              <a:rPr lang="en-AU" dirty="0"/>
              <a:t>circle suggests that the alternative of destruction comes through denial, this is not always the case</a:t>
            </a:r>
            <a:r>
              <a:rPr lang="en-AU" dirty="0" smtClean="0"/>
              <a:t>. Impossible to change? Enough energy? An organization? </a:t>
            </a:r>
            <a:endParaRPr lang="en-AU" dirty="0"/>
          </a:p>
        </p:txBody>
      </p:sp>
    </p:spTree>
    <p:extLst>
      <p:ext uri="{BB962C8B-B14F-4D97-AF65-F5344CB8AC3E}">
        <p14:creationId xmlns:p14="http://schemas.microsoft.com/office/powerpoint/2010/main" val="2184400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a:t>
            </a:r>
            <a:endParaRPr lang="en-AU" dirty="0"/>
          </a:p>
        </p:txBody>
      </p:sp>
      <p:sp>
        <p:nvSpPr>
          <p:cNvPr id="3" name="Content Placeholder 2"/>
          <p:cNvSpPr>
            <a:spLocks noGrp="1"/>
          </p:cNvSpPr>
          <p:nvPr>
            <p:ph idx="1"/>
          </p:nvPr>
        </p:nvSpPr>
        <p:spPr>
          <a:xfrm>
            <a:off x="1763688" y="1524000"/>
            <a:ext cx="7227912" cy="4724400"/>
          </a:xfrm>
        </p:spPr>
        <p:txBody>
          <a:bodyPr/>
          <a:lstStyle/>
          <a:p>
            <a:r>
              <a:rPr lang="en-AU" dirty="0" smtClean="0"/>
              <a:t>The heat </a:t>
            </a:r>
            <a:r>
              <a:rPr lang="en-AU" dirty="0"/>
              <a:t>source from outside may be so intense that disintegration may be the result. Denial may not feature – there may be active attempts to recognize the change. </a:t>
            </a:r>
            <a:endParaRPr lang="en-AU" dirty="0" smtClean="0"/>
          </a:p>
          <a:p>
            <a:r>
              <a:rPr lang="en-AU" dirty="0" smtClean="0"/>
              <a:t>MCS, subsequently </a:t>
            </a:r>
            <a:r>
              <a:rPr lang="en-AU" dirty="0"/>
              <a:t>abandoned, as </a:t>
            </a:r>
            <a:r>
              <a:rPr lang="en-AU" dirty="0" smtClean="0"/>
              <a:t>at </a:t>
            </a:r>
            <a:r>
              <a:rPr lang="en-AU" dirty="0"/>
              <a:t>ETSA, are not necessarily wasted resources. </a:t>
            </a:r>
            <a:r>
              <a:rPr lang="en-AU" dirty="0" smtClean="0"/>
              <a:t>Smooth </a:t>
            </a:r>
            <a:r>
              <a:rPr lang="en-AU" dirty="0"/>
              <a:t>external turbulence. </a:t>
            </a:r>
            <a:r>
              <a:rPr lang="en-AU" dirty="0" smtClean="0"/>
              <a:t>Not </a:t>
            </a:r>
            <a:r>
              <a:rPr lang="en-AU" dirty="0"/>
              <a:t>provide the impetus to more dramatic changes needed in the organization.</a:t>
            </a:r>
          </a:p>
          <a:p>
            <a:r>
              <a:rPr lang="en-AU" dirty="0"/>
              <a:t> </a:t>
            </a:r>
            <a:r>
              <a:rPr lang="en-AU" dirty="0" smtClean="0"/>
              <a:t>Periods </a:t>
            </a:r>
            <a:r>
              <a:rPr lang="en-AU" dirty="0"/>
              <a:t>of dramatic change are not necessarily destructive. </a:t>
            </a:r>
            <a:r>
              <a:rPr lang="en-AU" dirty="0" smtClean="0"/>
              <a:t> </a:t>
            </a:r>
            <a:endParaRPr lang="en-AU" dirty="0"/>
          </a:p>
          <a:p>
            <a:endParaRPr lang="en-AU" dirty="0"/>
          </a:p>
        </p:txBody>
      </p:sp>
    </p:spTree>
    <p:extLst>
      <p:ext uri="{BB962C8B-B14F-4D97-AF65-F5344CB8AC3E}">
        <p14:creationId xmlns:p14="http://schemas.microsoft.com/office/powerpoint/2010/main" val="337288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MCS using Simons definition</a:t>
            </a:r>
            <a:endParaRPr lang="en-AU" dirty="0"/>
          </a:p>
        </p:txBody>
      </p:sp>
      <p:sp>
        <p:nvSpPr>
          <p:cNvPr id="3" name="Content Placeholder 2"/>
          <p:cNvSpPr>
            <a:spLocks noGrp="1"/>
          </p:cNvSpPr>
          <p:nvPr>
            <p:ph idx="1"/>
          </p:nvPr>
        </p:nvSpPr>
        <p:spPr/>
        <p:txBody>
          <a:bodyPr/>
          <a:lstStyle/>
          <a:p>
            <a:r>
              <a:rPr lang="en-US" dirty="0" smtClean="0"/>
              <a:t>“MCS </a:t>
            </a:r>
            <a:r>
              <a:rPr lang="en-US" dirty="0"/>
              <a:t>are the formal, </a:t>
            </a:r>
            <a:r>
              <a:rPr lang="en-US" dirty="0" smtClean="0"/>
              <a:t>information based </a:t>
            </a:r>
            <a:r>
              <a:rPr lang="en-US" dirty="0"/>
              <a:t>routines and procedures managers </a:t>
            </a:r>
            <a:r>
              <a:rPr lang="en-US" dirty="0" smtClean="0"/>
              <a:t>used </a:t>
            </a:r>
            <a:r>
              <a:rPr lang="en-US" dirty="0"/>
              <a:t>to maintain or alter patterns in organizational  </a:t>
            </a:r>
            <a:r>
              <a:rPr lang="en-US" dirty="0" smtClean="0"/>
              <a:t>activities”  Simons, Levers of Control, 1999, p.5</a:t>
            </a:r>
          </a:p>
        </p:txBody>
      </p:sp>
    </p:spTree>
    <p:extLst>
      <p:ext uri="{BB962C8B-B14F-4D97-AF65-F5344CB8AC3E}">
        <p14:creationId xmlns:p14="http://schemas.microsoft.com/office/powerpoint/2010/main" val="271943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 </a:t>
            </a:r>
            <a:r>
              <a:rPr lang="en-AU" dirty="0" err="1" smtClean="0"/>
              <a:t>cont</a:t>
            </a:r>
            <a:endParaRPr lang="en-AU" dirty="0"/>
          </a:p>
        </p:txBody>
      </p:sp>
      <p:sp>
        <p:nvSpPr>
          <p:cNvPr id="3" name="Content Placeholder 2"/>
          <p:cNvSpPr>
            <a:spLocks noGrp="1"/>
          </p:cNvSpPr>
          <p:nvPr>
            <p:ph idx="1"/>
          </p:nvPr>
        </p:nvSpPr>
        <p:spPr>
          <a:xfrm>
            <a:off x="1331640" y="1524000"/>
            <a:ext cx="7659960" cy="4724400"/>
          </a:xfrm>
        </p:spPr>
        <p:txBody>
          <a:bodyPr/>
          <a:lstStyle/>
          <a:p>
            <a:r>
              <a:rPr lang="en-AU" dirty="0"/>
              <a:t> </a:t>
            </a:r>
            <a:r>
              <a:rPr lang="en-AU" dirty="0" smtClean="0"/>
              <a:t>Used </a:t>
            </a:r>
            <a:r>
              <a:rPr lang="en-AU" dirty="0"/>
              <a:t>early shocks to draw </a:t>
            </a:r>
            <a:r>
              <a:rPr lang="en-AU" dirty="0" smtClean="0"/>
              <a:t>energy</a:t>
            </a:r>
          </a:p>
          <a:p>
            <a:r>
              <a:rPr lang="en-AU" dirty="0" smtClean="0"/>
              <a:t>More formal control systems for risk</a:t>
            </a:r>
          </a:p>
          <a:p>
            <a:r>
              <a:rPr lang="en-AU" dirty="0" smtClean="0"/>
              <a:t>Strong </a:t>
            </a:r>
            <a:r>
              <a:rPr lang="en-AU" dirty="0"/>
              <a:t>organizational </a:t>
            </a:r>
            <a:r>
              <a:rPr lang="en-AU" dirty="0" smtClean="0"/>
              <a:t>learning through </a:t>
            </a:r>
            <a:r>
              <a:rPr lang="en-AU" dirty="0" err="1" smtClean="0"/>
              <a:t>Leifer</a:t>
            </a:r>
            <a:r>
              <a:rPr lang="en-AU" dirty="0" smtClean="0"/>
              <a:t> circle. </a:t>
            </a:r>
          </a:p>
          <a:p>
            <a:r>
              <a:rPr lang="en-AU" dirty="0" smtClean="0"/>
              <a:t>Different </a:t>
            </a:r>
            <a:r>
              <a:rPr lang="en-AU" dirty="0"/>
              <a:t>responses across the </a:t>
            </a:r>
            <a:r>
              <a:rPr lang="en-AU" dirty="0" smtClean="0"/>
              <a:t>organization cf. </a:t>
            </a:r>
            <a:r>
              <a:rPr lang="en-AU" dirty="0" err="1" smtClean="0"/>
              <a:t>Bénards</a:t>
            </a:r>
            <a:r>
              <a:rPr lang="en-AU" dirty="0" smtClean="0"/>
              <a:t> </a:t>
            </a:r>
            <a:r>
              <a:rPr lang="en-AU" dirty="0"/>
              <a:t>cell </a:t>
            </a:r>
            <a:endParaRPr lang="en-AU" dirty="0" smtClean="0"/>
          </a:p>
          <a:p>
            <a:r>
              <a:rPr lang="en-AU" dirty="0" smtClean="0"/>
              <a:t>Yet </a:t>
            </a:r>
            <a:r>
              <a:rPr lang="en-AU" dirty="0"/>
              <a:t>organizations can fail because of disorder at a single point, especially financial institutions. </a:t>
            </a:r>
            <a:r>
              <a:rPr lang="en-AU" dirty="0" smtClean="0"/>
              <a:t>Shifting the </a:t>
            </a:r>
            <a:r>
              <a:rPr lang="en-AU" dirty="0"/>
              <a:t>whole organization to a higher level </a:t>
            </a:r>
            <a:r>
              <a:rPr lang="en-AU" dirty="0" smtClean="0"/>
              <a:t>and </a:t>
            </a:r>
            <a:r>
              <a:rPr lang="en-AU" dirty="0"/>
              <a:t>using management control systems to do it is highly problematic. </a:t>
            </a:r>
          </a:p>
          <a:p>
            <a:pPr marL="0" indent="0">
              <a:buNone/>
            </a:pPr>
            <a:endParaRPr lang="en-AU" dirty="0"/>
          </a:p>
        </p:txBody>
      </p:sp>
    </p:spTree>
    <p:extLst>
      <p:ext uri="{BB962C8B-B14F-4D97-AF65-F5344CB8AC3E}">
        <p14:creationId xmlns:p14="http://schemas.microsoft.com/office/powerpoint/2010/main" val="4173747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a:t>
            </a:r>
            <a:endParaRPr lang="en-AU" dirty="0"/>
          </a:p>
        </p:txBody>
      </p:sp>
      <p:sp>
        <p:nvSpPr>
          <p:cNvPr id="3" name="Content Placeholder 2"/>
          <p:cNvSpPr>
            <a:spLocks noGrp="1"/>
          </p:cNvSpPr>
          <p:nvPr>
            <p:ph idx="1"/>
          </p:nvPr>
        </p:nvSpPr>
        <p:spPr/>
        <p:txBody>
          <a:bodyPr/>
          <a:lstStyle/>
          <a:p>
            <a:r>
              <a:rPr lang="en-AU" dirty="0" err="1" smtClean="0"/>
              <a:t>EuroFinance</a:t>
            </a:r>
            <a:r>
              <a:rPr lang="en-AU" dirty="0" smtClean="0"/>
              <a:t> used diagnostic control systems to bring about immediate reductions in the use of resources in order to survive</a:t>
            </a:r>
          </a:p>
          <a:p>
            <a:r>
              <a:rPr lang="en-AU" dirty="0" smtClean="0"/>
              <a:t>Lack of interactive control systems</a:t>
            </a:r>
            <a:endParaRPr lang="en-AU" dirty="0"/>
          </a:p>
        </p:txBody>
      </p:sp>
    </p:spTree>
    <p:extLst>
      <p:ext uri="{BB962C8B-B14F-4D97-AF65-F5344CB8AC3E}">
        <p14:creationId xmlns:p14="http://schemas.microsoft.com/office/powerpoint/2010/main" val="1454473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Limitations</a:t>
            </a:r>
            <a:endParaRPr lang="en-AU" dirty="0"/>
          </a:p>
        </p:txBody>
      </p:sp>
      <p:sp>
        <p:nvSpPr>
          <p:cNvPr id="3" name="Content Placeholder 2"/>
          <p:cNvSpPr>
            <a:spLocks noGrp="1"/>
          </p:cNvSpPr>
          <p:nvPr>
            <p:ph idx="1"/>
          </p:nvPr>
        </p:nvSpPr>
        <p:spPr>
          <a:xfrm>
            <a:off x="1907704" y="1524000"/>
            <a:ext cx="7083896" cy="4724400"/>
          </a:xfrm>
        </p:spPr>
        <p:txBody>
          <a:bodyPr/>
          <a:lstStyle/>
          <a:p>
            <a:r>
              <a:rPr lang="en-AU" dirty="0" smtClean="0"/>
              <a:t>From European perspective using complexity as a metaphor</a:t>
            </a:r>
          </a:p>
          <a:p>
            <a:r>
              <a:rPr lang="en-AU" dirty="0" smtClean="0"/>
              <a:t>Unit of analysis as organization leads to reification cf. Simon, 1962</a:t>
            </a:r>
          </a:p>
          <a:p>
            <a:r>
              <a:rPr lang="en-AU" dirty="0" smtClean="0"/>
              <a:t>Longitudinal cases with data collected NOT for this purpose. </a:t>
            </a:r>
            <a:endParaRPr lang="en-AU" dirty="0"/>
          </a:p>
          <a:p>
            <a:endParaRPr lang="en-AU" dirty="0"/>
          </a:p>
        </p:txBody>
      </p:sp>
    </p:spTree>
    <p:extLst>
      <p:ext uri="{BB962C8B-B14F-4D97-AF65-F5344CB8AC3E}">
        <p14:creationId xmlns:p14="http://schemas.microsoft.com/office/powerpoint/2010/main" val="2606837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future direction</a:t>
            </a:r>
            <a:endParaRPr lang="en-AU" dirty="0"/>
          </a:p>
        </p:txBody>
      </p:sp>
      <p:sp>
        <p:nvSpPr>
          <p:cNvPr id="3" name="Content Placeholder 2"/>
          <p:cNvSpPr>
            <a:spLocks noGrp="1"/>
          </p:cNvSpPr>
          <p:nvPr>
            <p:ph idx="1"/>
          </p:nvPr>
        </p:nvSpPr>
        <p:spPr/>
        <p:txBody>
          <a:bodyPr/>
          <a:lstStyle/>
          <a:p>
            <a:r>
              <a:rPr lang="en-AU" dirty="0"/>
              <a:t>“given the right container, and the right liquid, and the right process of heating, the Bénards convection cells will emerge, and their patterns will be quite similar to those observed in previous experiments”. </a:t>
            </a:r>
            <a:r>
              <a:rPr lang="en-AU" smtClean="0"/>
              <a:t>(Goldstein</a:t>
            </a:r>
            <a:r>
              <a:rPr lang="en-AU" dirty="0"/>
              <a:t>, p.72). </a:t>
            </a:r>
            <a:endParaRPr lang="en-AU" dirty="0" smtClean="0"/>
          </a:p>
          <a:p>
            <a:r>
              <a:rPr lang="en-AU" dirty="0" smtClean="0"/>
              <a:t>Identify the patterns from typical emergence “far from equilibrium”</a:t>
            </a:r>
            <a:endParaRPr lang="en-AU" dirty="0"/>
          </a:p>
        </p:txBody>
      </p:sp>
    </p:spTree>
    <p:extLst>
      <p:ext uri="{BB962C8B-B14F-4D97-AF65-F5344CB8AC3E}">
        <p14:creationId xmlns:p14="http://schemas.microsoft.com/office/powerpoint/2010/main" val="138137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reflections from the literature</a:t>
            </a:r>
            <a:endParaRPr lang="en-AU" dirty="0"/>
          </a:p>
        </p:txBody>
      </p:sp>
      <p:sp>
        <p:nvSpPr>
          <p:cNvPr id="3" name="Content Placeholder 2"/>
          <p:cNvSpPr>
            <a:spLocks noGrp="1"/>
          </p:cNvSpPr>
          <p:nvPr>
            <p:ph idx="1"/>
          </p:nvPr>
        </p:nvSpPr>
        <p:spPr/>
        <p:txBody>
          <a:bodyPr/>
          <a:lstStyle/>
          <a:p>
            <a:r>
              <a:rPr lang="en-AU" dirty="0" err="1"/>
              <a:t>Dermer</a:t>
            </a:r>
            <a:r>
              <a:rPr lang="en-AU" dirty="0"/>
              <a:t> and Lucas (1986, p.471), is the ‘illusion of control’; </a:t>
            </a:r>
            <a:r>
              <a:rPr lang="en-AU" dirty="0" smtClean="0"/>
              <a:t>“that </a:t>
            </a:r>
            <a:r>
              <a:rPr lang="en-AU" dirty="0"/>
              <a:t>conventional controls … accurately and validly measure, and thereby help determine, behaviour. … management can intervene when necessary and successfully effect change. … To those managing with an illusion of control, negative consequences of managerial action often signify the necessity for more controls”.</a:t>
            </a:r>
          </a:p>
        </p:txBody>
      </p:sp>
    </p:spTree>
    <p:extLst>
      <p:ext uri="{BB962C8B-B14F-4D97-AF65-F5344CB8AC3E}">
        <p14:creationId xmlns:p14="http://schemas.microsoft.com/office/powerpoint/2010/main" val="383782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AU" dirty="0" smtClean="0"/>
              <a:t>MCS in turbulent conditions</a:t>
            </a:r>
            <a:endParaRPr lang="en-AU" dirty="0"/>
          </a:p>
        </p:txBody>
      </p:sp>
      <p:sp>
        <p:nvSpPr>
          <p:cNvPr id="3" name="Content Placeholder 2"/>
          <p:cNvSpPr>
            <a:spLocks noGrp="1"/>
          </p:cNvSpPr>
          <p:nvPr>
            <p:ph idx="1"/>
          </p:nvPr>
        </p:nvSpPr>
        <p:spPr>
          <a:xfrm>
            <a:off x="1763688" y="1524000"/>
            <a:ext cx="7227912" cy="4724400"/>
          </a:xfrm>
        </p:spPr>
        <p:txBody>
          <a:bodyPr/>
          <a:lstStyle/>
          <a:p>
            <a:r>
              <a:rPr lang="en-AU" dirty="0" smtClean="0"/>
              <a:t>Used </a:t>
            </a:r>
            <a:r>
              <a:rPr lang="en-AU" dirty="0"/>
              <a:t>concepts such as environmental uncertainty (Chapman, 1997; Hartmann, 2000), environmental difficulty/hostility (</a:t>
            </a:r>
            <a:r>
              <a:rPr lang="en-AU" dirty="0" err="1"/>
              <a:t>e.g.Khandawalla</a:t>
            </a:r>
            <a:r>
              <a:rPr lang="en-AU" dirty="0"/>
              <a:t>, 1972; </a:t>
            </a:r>
            <a:r>
              <a:rPr lang="en-AU" dirty="0" err="1"/>
              <a:t>Otley</a:t>
            </a:r>
            <a:r>
              <a:rPr lang="en-AU" dirty="0"/>
              <a:t>, 1978) and drawn from complexity theory (e.g. Hines, 1992; </a:t>
            </a:r>
            <a:r>
              <a:rPr lang="en-AU" dirty="0" err="1"/>
              <a:t>Jermias</a:t>
            </a:r>
            <a:r>
              <a:rPr lang="en-AU" dirty="0"/>
              <a:t> and </a:t>
            </a:r>
            <a:r>
              <a:rPr lang="en-AU" dirty="0" err="1"/>
              <a:t>Gani</a:t>
            </a:r>
            <a:r>
              <a:rPr lang="en-AU" dirty="0"/>
              <a:t>, 2004).  </a:t>
            </a:r>
            <a:endParaRPr lang="en-AU" dirty="0" smtClean="0"/>
          </a:p>
          <a:p>
            <a:r>
              <a:rPr lang="en-AU" dirty="0" smtClean="0"/>
              <a:t>Dynamic </a:t>
            </a:r>
            <a:r>
              <a:rPr lang="en-AU" dirty="0"/>
              <a:t>environments </a:t>
            </a:r>
            <a:r>
              <a:rPr lang="en-AU" dirty="0" smtClean="0"/>
              <a:t>more </a:t>
            </a:r>
            <a:r>
              <a:rPr lang="en-AU" dirty="0"/>
              <a:t>central to </a:t>
            </a:r>
            <a:r>
              <a:rPr lang="en-AU" dirty="0" smtClean="0"/>
              <a:t>MCS (</a:t>
            </a:r>
            <a:r>
              <a:rPr lang="en-AU" dirty="0" err="1" smtClean="0"/>
              <a:t>Bjornenak</a:t>
            </a:r>
            <a:r>
              <a:rPr lang="en-AU" dirty="0" smtClean="0"/>
              <a:t> </a:t>
            </a:r>
            <a:r>
              <a:rPr lang="en-AU" dirty="0"/>
              <a:t>and </a:t>
            </a:r>
            <a:r>
              <a:rPr lang="en-AU" dirty="0" err="1"/>
              <a:t>Kaarboe</a:t>
            </a:r>
            <a:r>
              <a:rPr lang="en-AU" dirty="0"/>
              <a:t>, </a:t>
            </a:r>
            <a:r>
              <a:rPr lang="en-AU" dirty="0" smtClean="0"/>
              <a:t>2012)</a:t>
            </a:r>
          </a:p>
          <a:p>
            <a:r>
              <a:rPr lang="en-AU" dirty="0" smtClean="0"/>
              <a:t>Chenhall </a:t>
            </a:r>
            <a:r>
              <a:rPr lang="en-AU" dirty="0"/>
              <a:t>(2003) raises the question of how organizations face conditions of uncertainty, turbulence and </a:t>
            </a:r>
            <a:r>
              <a:rPr lang="en-AU" dirty="0" smtClean="0"/>
              <a:t>hostility</a:t>
            </a:r>
            <a:endParaRPr lang="en-AU" dirty="0"/>
          </a:p>
        </p:txBody>
      </p:sp>
    </p:spTree>
    <p:extLst>
      <p:ext uri="{BB962C8B-B14F-4D97-AF65-F5344CB8AC3E}">
        <p14:creationId xmlns:p14="http://schemas.microsoft.com/office/powerpoint/2010/main" val="427953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Prigogine and </a:t>
            </a:r>
            <a:r>
              <a:rPr lang="en-AU" dirty="0" err="1" smtClean="0"/>
              <a:t>Stengers</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6617"/>
            <a:ext cx="4376183" cy="309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380795"/>
            <a:ext cx="4644008" cy="3108799"/>
          </a:xfrm>
          <a:prstGeom prst="rect">
            <a:avLst/>
          </a:prstGeom>
        </p:spPr>
      </p:pic>
    </p:spTree>
    <p:extLst>
      <p:ext uri="{BB962C8B-B14F-4D97-AF65-F5344CB8AC3E}">
        <p14:creationId xmlns:p14="http://schemas.microsoft.com/office/powerpoint/2010/main" val="68320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researchers using Prigogine</a:t>
            </a:r>
            <a:endParaRPr lang="en-AU" dirty="0"/>
          </a:p>
        </p:txBody>
      </p:sp>
      <p:sp>
        <p:nvSpPr>
          <p:cNvPr id="3" name="Content Placeholder 2"/>
          <p:cNvSpPr>
            <a:spLocks noGrp="1"/>
          </p:cNvSpPr>
          <p:nvPr>
            <p:ph idx="1"/>
          </p:nvPr>
        </p:nvSpPr>
        <p:spPr>
          <a:xfrm>
            <a:off x="2051720" y="1340768"/>
            <a:ext cx="6894984" cy="4724400"/>
          </a:xfrm>
        </p:spPr>
        <p:txBody>
          <a:bodyPr/>
          <a:lstStyle/>
          <a:p>
            <a:r>
              <a:rPr lang="en-AU" dirty="0" smtClean="0"/>
              <a:t>Hints in </a:t>
            </a:r>
            <a:r>
              <a:rPr lang="en-AU" i="1" dirty="0" smtClean="0"/>
              <a:t>Prigogine and </a:t>
            </a:r>
            <a:r>
              <a:rPr lang="en-AU" i="1" dirty="0" err="1" smtClean="0"/>
              <a:t>Stengers</a:t>
            </a:r>
            <a:r>
              <a:rPr lang="en-AU" i="1" dirty="0" smtClean="0"/>
              <a:t> </a:t>
            </a:r>
            <a:r>
              <a:rPr lang="en-AU" dirty="0" smtClean="0"/>
              <a:t>especially the Introduction by Alvin Toffler</a:t>
            </a:r>
          </a:p>
          <a:p>
            <a:r>
              <a:rPr lang="en-AU" dirty="0" smtClean="0"/>
              <a:t>Burgelman </a:t>
            </a:r>
            <a:r>
              <a:rPr lang="en-AU" dirty="0"/>
              <a:t>(</a:t>
            </a:r>
            <a:r>
              <a:rPr lang="en-AU" dirty="0" smtClean="0"/>
              <a:t>B, </a:t>
            </a:r>
            <a:r>
              <a:rPr lang="en-AU" dirty="0"/>
              <a:t>1983; </a:t>
            </a:r>
            <a:r>
              <a:rPr lang="en-AU" dirty="0" smtClean="0"/>
              <a:t>B </a:t>
            </a:r>
            <a:r>
              <a:rPr lang="en-AU" dirty="0"/>
              <a:t>and Grove, 2007, </a:t>
            </a:r>
            <a:r>
              <a:rPr lang="en-AU" dirty="0" smtClean="0"/>
              <a:t>B, 2009)</a:t>
            </a:r>
          </a:p>
          <a:p>
            <a:r>
              <a:rPr lang="en-AU" i="1" dirty="0" smtClean="0"/>
              <a:t>Human Relations </a:t>
            </a:r>
            <a:r>
              <a:rPr lang="en-AU" dirty="0" err="1"/>
              <a:t>Gemmill</a:t>
            </a:r>
            <a:r>
              <a:rPr lang="en-AU" dirty="0"/>
              <a:t> and Smith (1985) and </a:t>
            </a:r>
            <a:r>
              <a:rPr lang="en-AU" dirty="0" err="1"/>
              <a:t>Leifer</a:t>
            </a:r>
            <a:r>
              <a:rPr lang="en-AU" dirty="0"/>
              <a:t> (1989</a:t>
            </a:r>
            <a:r>
              <a:rPr lang="en-AU" dirty="0" smtClean="0"/>
              <a:t>).</a:t>
            </a:r>
          </a:p>
          <a:p>
            <a:r>
              <a:rPr lang="en-AU" dirty="0" smtClean="0"/>
              <a:t>More recently </a:t>
            </a:r>
            <a:r>
              <a:rPr lang="en-AU" dirty="0"/>
              <a:t>Anderson, </a:t>
            </a:r>
            <a:r>
              <a:rPr lang="en-AU" dirty="0" smtClean="0"/>
              <a:t>1999; </a:t>
            </a:r>
            <a:r>
              <a:rPr lang="en-AU" dirty="0" err="1"/>
              <a:t>Tsoukas</a:t>
            </a:r>
            <a:r>
              <a:rPr lang="en-AU" dirty="0"/>
              <a:t> and Chia, </a:t>
            </a:r>
            <a:r>
              <a:rPr lang="en-AU" dirty="0" smtClean="0"/>
              <a:t>2002; </a:t>
            </a:r>
            <a:r>
              <a:rPr lang="en-AU" dirty="0" err="1" smtClean="0"/>
              <a:t>McKelvey</a:t>
            </a:r>
            <a:r>
              <a:rPr lang="en-AU" dirty="0"/>
              <a:t>, </a:t>
            </a:r>
            <a:r>
              <a:rPr lang="en-AU" dirty="0" smtClean="0"/>
              <a:t>2004; </a:t>
            </a:r>
            <a:r>
              <a:rPr lang="en-AU" dirty="0"/>
              <a:t>Meyer, </a:t>
            </a:r>
            <a:r>
              <a:rPr lang="en-AU" dirty="0" err="1"/>
              <a:t>Gaba</a:t>
            </a:r>
            <a:r>
              <a:rPr lang="en-AU" dirty="0"/>
              <a:t>, and Colwell, </a:t>
            </a:r>
            <a:r>
              <a:rPr lang="en-AU" dirty="0" smtClean="0"/>
              <a:t>2005; Stacey, 2007</a:t>
            </a:r>
            <a:endParaRPr lang="en-AU" dirty="0"/>
          </a:p>
        </p:txBody>
      </p:sp>
    </p:spTree>
    <p:extLst>
      <p:ext uri="{BB962C8B-B14F-4D97-AF65-F5344CB8AC3E}">
        <p14:creationId xmlns:p14="http://schemas.microsoft.com/office/powerpoint/2010/main" val="349605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dirty="0"/>
              <a:t>“An equilibrium structure requires little effort to retain its structure and great effort to change it, while a dissipative structure requires </a:t>
            </a:r>
            <a:r>
              <a:rPr lang="en-AU" dirty="0" smtClean="0"/>
              <a:t>great </a:t>
            </a:r>
            <a:r>
              <a:rPr lang="en-AU" dirty="0"/>
              <a:t>effort to retain its structure and relatively little to change it</a:t>
            </a:r>
            <a:r>
              <a:rPr lang="en-AU" dirty="0" smtClean="0"/>
              <a:t>.” Stacey, 2007, p.193</a:t>
            </a:r>
            <a:endParaRPr lang="en-AU" dirty="0"/>
          </a:p>
        </p:txBody>
      </p:sp>
    </p:spTree>
    <p:extLst>
      <p:ext uri="{BB962C8B-B14F-4D97-AF65-F5344CB8AC3E}">
        <p14:creationId xmlns:p14="http://schemas.microsoft.com/office/powerpoint/2010/main" val="351389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0648"/>
            <a:ext cx="5616624" cy="5040560"/>
          </a:xfrm>
          <a:prstGeom prst="rect">
            <a:avLst/>
          </a:prstGeom>
          <a:noFill/>
          <a:ln>
            <a:noFill/>
          </a:ln>
        </p:spPr>
      </p:pic>
    </p:spTree>
    <p:extLst>
      <p:ext uri="{BB962C8B-B14F-4D97-AF65-F5344CB8AC3E}">
        <p14:creationId xmlns:p14="http://schemas.microsoft.com/office/powerpoint/2010/main" val="2354075841"/>
      </p:ext>
    </p:extLst>
  </p:cSld>
  <p:clrMapOvr>
    <a:masterClrMapping/>
  </p:clrMapOvr>
</p:sld>
</file>

<file path=ppt/theme/theme1.xml><?xml version="1.0" encoding="utf-8"?>
<a:theme xmlns:a="http://schemas.openxmlformats.org/drawingml/2006/main" name="Geography globe design template">
  <a:themeElements>
    <a:clrScheme name="">
      <a:dk1>
        <a:srgbClr val="000000"/>
      </a:dk1>
      <a:lt1>
        <a:srgbClr val="B2B2B2"/>
      </a:lt1>
      <a:dk2>
        <a:srgbClr val="336699"/>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808080"/>
        </a:dk1>
        <a:lt1>
          <a:srgbClr val="FFFFFF"/>
        </a:lt1>
        <a:dk2>
          <a:srgbClr val="B2B2B2"/>
        </a:dk2>
        <a:lt2>
          <a:srgbClr val="0000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Presentation1</Template>
  <TotalTime>8325</TotalTime>
  <Words>1316</Words>
  <Application>Microsoft Office PowerPoint</Application>
  <PresentationFormat>On-screen Show (4:3)</PresentationFormat>
  <Paragraphs>118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Geography globe design template</vt:lpstr>
      <vt:lpstr>Management Control Systems in Organizations in Prigogine’s “Far From Equilibrium Conditions”  </vt:lpstr>
      <vt:lpstr>Introduction</vt:lpstr>
      <vt:lpstr>MCS using Simons definition</vt:lpstr>
      <vt:lpstr>Some reflections from the literature</vt:lpstr>
      <vt:lpstr>MCS in turbulent conditions</vt:lpstr>
      <vt:lpstr>Prigogine and Stengers</vt:lpstr>
      <vt:lpstr>Management researchers using Prigogine</vt:lpstr>
      <vt:lpstr>PowerPoint Presentation</vt:lpstr>
      <vt:lpstr>PowerPoint Presentation</vt:lpstr>
      <vt:lpstr>PowerPoint Presentation</vt:lpstr>
      <vt:lpstr>Research method</vt:lpstr>
      <vt:lpstr>The Illustrative Cases</vt:lpstr>
      <vt:lpstr>ETSA</vt:lpstr>
      <vt:lpstr>1988 – Major change but not a bifurcation point</vt:lpstr>
      <vt:lpstr>Change in belief systems in late 1980s</vt:lpstr>
      <vt:lpstr>Change in diagnostic systems from a public sector to commercial culture</vt:lpstr>
      <vt:lpstr>Failure of MCS</vt:lpstr>
      <vt:lpstr>EuroFinance</vt:lpstr>
      <vt:lpstr>Bifurcation point</vt:lpstr>
      <vt:lpstr>Changes in strategic presence and organization structure</vt:lpstr>
      <vt:lpstr>Changes in the design of the Management Control System</vt:lpstr>
      <vt:lpstr>Diagnostic control systems</vt:lpstr>
      <vt:lpstr>Budgets and cost controls</vt:lpstr>
      <vt:lpstr>Cost control</vt:lpstr>
      <vt:lpstr>Informal controls very strong</vt:lpstr>
      <vt:lpstr>External crisis in 2011</vt:lpstr>
      <vt:lpstr>Changes</vt:lpstr>
      <vt:lpstr>Some conclusions</vt:lpstr>
      <vt:lpstr>Conclusions</vt:lpstr>
      <vt:lpstr>Conclusions cont</vt:lpstr>
      <vt:lpstr>Conclusions</vt:lpstr>
      <vt:lpstr>Limitations</vt:lpstr>
      <vt:lpstr>A future direction</vt:lpstr>
    </vt:vector>
  </TitlesOfParts>
  <Company>University of South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of South Australia</dc:creator>
  <cp:lastModifiedBy>University of South Australia</cp:lastModifiedBy>
  <cp:revision>58</cp:revision>
  <dcterms:created xsi:type="dcterms:W3CDTF">2012-05-19T07:51:11Z</dcterms:created>
  <dcterms:modified xsi:type="dcterms:W3CDTF">2012-09-11T01:07:36Z</dcterms:modified>
</cp:coreProperties>
</file>